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172678" cy="2958922"/>
          </a:xfrm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Адаптивная и </a:t>
            </a:r>
            <a:r>
              <a:rPr lang="ru-RU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безбарьерная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среда в дошкольном образовательном </a:t>
            </a:r>
            <a:b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учреждении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140081"/>
            <a:ext cx="6400800" cy="1947333"/>
          </a:xfrm>
        </p:spPr>
        <p:txBody>
          <a:bodyPr/>
          <a:lstStyle/>
          <a:p>
            <a:r>
              <a:rPr lang="ru-RU" b="1" dirty="0"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</a:effectLst>
              </a:rPr>
              <a:t>Автор: </a:t>
            </a:r>
            <a:r>
              <a:rPr lang="ru-RU" dirty="0"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</a:effectLst>
              </a:rPr>
              <a:t>учитель-дефектолог МБДОУ «Детский сад № 7 «Золотой ключик» городского округа г. Урюпинска</a:t>
            </a:r>
          </a:p>
          <a:p>
            <a:r>
              <a:rPr lang="ru-RU" b="1" dirty="0"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</a:effectLst>
              </a:rPr>
              <a:t>МАКЕЕВА Елена Владимировна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7933386" y="2569335"/>
            <a:ext cx="3734874" cy="376707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9617" y="278343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67538" y="278343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8736" y="3483036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46657" y="3483036"/>
            <a:ext cx="4301545" cy="3052293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0057" y="1722438"/>
            <a:ext cx="4301545" cy="3052293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97938" y="340473"/>
            <a:ext cx="2743200" cy="2297589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7082" y="340473"/>
            <a:ext cx="2743200" cy="2297589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762" y="3375002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3399" y="464636"/>
            <a:ext cx="4301545" cy="3052293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42726" y="3152079"/>
            <a:ext cx="4301545" cy="3052293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6296" y="3223260"/>
            <a:ext cx="4301545" cy="3298596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5696" y="3223259"/>
            <a:ext cx="4301545" cy="3298597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3108" y="404584"/>
            <a:ext cx="2627922" cy="2004697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295" y="2409281"/>
            <a:ext cx="4301545" cy="82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устройство по созданию тактильной графики «PIAF»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7808" y="404584"/>
            <a:ext cx="2627922" cy="2004697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22508" y="404584"/>
            <a:ext cx="2627922" cy="2004697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83145" y="2554469"/>
            <a:ext cx="3106648" cy="680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аппарат «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Draftsman» </a:t>
            </a:r>
            <a:endParaRPr lang="ru-RU" b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53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60666" y="1123568"/>
            <a:ext cx="3672524" cy="262030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63777" y="2921401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90463" y="597460"/>
            <a:ext cx="2620304" cy="3672522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0159" y="4068695"/>
            <a:ext cx="4892039" cy="190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Развивающие игры на дверях: «Сколько лепестков у цветка», лабиринты «Помоги бабочке»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68529" y="597460"/>
            <a:ext cx="4892039" cy="190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Стена беседки не только яркая и красочная, но и игровая. Дети могут поиграть в такие игры: «Найди пару», «Что спряталось за облаком», «Куда летит?», «Найди одинаковые по цвету», «Сколько всего самолетов (вертолетов, воздушных шаров)» и т.д.</a:t>
            </a:r>
          </a:p>
        </p:txBody>
      </p:sp>
    </p:spTree>
    <p:extLst>
      <p:ext uri="{BB962C8B-B14F-4D97-AF65-F5344CB8AC3E}">
        <p14:creationId xmlns:p14="http://schemas.microsoft.com/office/powerpoint/2010/main" val="22862669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-268343" y="1682381"/>
            <a:ext cx="4476538" cy="2857186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9113" y="3604535"/>
            <a:ext cx="4551335" cy="281856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67780" y="575900"/>
            <a:ext cx="3395278" cy="477334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11880" y="532586"/>
            <a:ext cx="3338336" cy="296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Ракета на участке, способствует формированию навыков</a:t>
            </a:r>
          </a:p>
          <a:p>
            <a:pPr algn="ctr"/>
            <a:endParaRPr lang="ru-RU" b="1" u="sng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метания в большое и малое кольцо и </a:t>
            </a:r>
          </a:p>
          <a:p>
            <a:pPr algn="ctr"/>
            <a:endParaRPr lang="ru-RU" b="1" u="sng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прокатывания мяча через арку.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86840" y="1706880"/>
            <a:ext cx="868680" cy="138684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02080" y="3128223"/>
            <a:ext cx="853440" cy="7620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2" idx="6"/>
          </p:cNvCxnSpPr>
          <p:nvPr/>
        </p:nvCxnSpPr>
        <p:spPr>
          <a:xfrm flipV="1">
            <a:off x="2255520" y="2209800"/>
            <a:ext cx="2003746" cy="190500"/>
          </a:xfrm>
          <a:prstGeom prst="straightConnector1">
            <a:avLst/>
          </a:prstGeom>
          <a:ln w="28575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6"/>
          </p:cNvCxnSpPr>
          <p:nvPr/>
        </p:nvCxnSpPr>
        <p:spPr>
          <a:xfrm flipV="1">
            <a:off x="2255520" y="3110973"/>
            <a:ext cx="2468880" cy="398250"/>
          </a:xfrm>
          <a:prstGeom prst="straightConnector1">
            <a:avLst/>
          </a:prstGeom>
          <a:ln w="28575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63331" y="643055"/>
            <a:ext cx="4594280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87058" y="643055"/>
            <a:ext cx="443302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6550" y="2929314"/>
            <a:ext cx="4845812" cy="332735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1372" y="235373"/>
            <a:ext cx="10059988" cy="12581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Психолого-педагогическое сопровождение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364" y="1724725"/>
            <a:ext cx="3998241" cy="2758066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6394" y="3482074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29234" y="1178314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761" y="487680"/>
            <a:ext cx="10805160" cy="580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психолого-медико-педагогический консилиум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выявляет индивидуальные потребности каждого ребенка с ОВЗ;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составляет индивидуальные педагогические маршруты и </a:t>
            </a:r>
            <a:r>
              <a:rPr lang="ru-RU" sz="28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рекомендациии</a:t>
            </a:r>
            <a:r>
              <a:rPr lang="ru-RU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анализирует результаты работы по адаптации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83063608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3399" y="464636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6746" y="3326782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72648" y="382860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4944" y="2564260"/>
            <a:ext cx="4301545" cy="3052293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3399" y="464636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3077" y="464635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465" y="3315631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44569" y="3103758"/>
            <a:ext cx="4301545" cy="3052293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434" y="270456"/>
            <a:ext cx="9446654" cy="1803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Нормативно-правовые акты, гарантирующие равные права на образование для детей с ограниченными возможностями здоровья (далее ОВЗ) и инвалидов: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459" y="1880315"/>
            <a:ext cx="10509160" cy="4636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Статья 79 Федерального закона «Об образовании в Российской Федерации» от 29.12.2012 N 273-ФЗ «Организация получения образования обучающимися с ограниченными возможностями здоровья»;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Статья 18 Федерального закона от 24 ноября 1995 г. N 181-ФЗ «О социальной защите инвалидов в Российской Федерации» «Воспитание и обучение детей – инвалидов»;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Статья 19 Федерального закона от 24 ноября 1995 г. N 181-ФЗ «О социальной защите инвалидов в Российской Федерации» «Образование инвалидов».</a:t>
            </a:r>
          </a:p>
        </p:txBody>
      </p:sp>
    </p:spTree>
    <p:extLst>
      <p:ext uri="{BB962C8B-B14F-4D97-AF65-F5344CB8AC3E}">
        <p14:creationId xmlns:p14="http://schemas.microsoft.com/office/powerpoint/2010/main" val="31820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132" y="990599"/>
            <a:ext cx="7088188" cy="3550922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7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7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4200" y="3032760"/>
            <a:ext cx="4130040" cy="3581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24546" y="3531199"/>
            <a:ext cx="4670563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169" y="3531199"/>
            <a:ext cx="4864533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169" y="291439"/>
            <a:ext cx="4864533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24546" y="291439"/>
            <a:ext cx="4670563" cy="3052293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165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44700"/>
            <a:ext cx="10224194" cy="14810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Приоритетное направление </a:t>
            </a:r>
            <a:r>
              <a:rPr lang="ru-RU" sz="2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МБДОУ </a:t>
            </a:r>
            <a:r>
              <a:rPr lang="ru-RU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«Детский сад № 7 «Золотой ключик» городского округа г. Урюпинска </a:t>
            </a:r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- </a:t>
            </a:r>
            <a:r>
              <a:rPr lang="ru-RU" sz="2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охрана и укрепление здоровья дошкольников и осуществление необходимой коррекции отклонений в развитии ребёнка с ОВЗ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918952"/>
            <a:ext cx="10984047" cy="4636394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Задачи инклюзивного образования в ДОУ :</a:t>
            </a:r>
          </a:p>
          <a:p>
            <a:endParaRPr lang="ru-RU" sz="13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Создание адаптивной образовательной среды.</a:t>
            </a:r>
          </a:p>
          <a:p>
            <a:pPr marL="342900" indent="-342900">
              <a:buFont typeface="+mj-lt"/>
              <a:buAutoNum type="arabicPeriod"/>
            </a:pPr>
            <a:endParaRPr lang="ru-RU" sz="13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Обеспечение индивидуального педагогического подхода к ребенку с ОВЗ.</a:t>
            </a:r>
          </a:p>
          <a:p>
            <a:pPr marL="228600" indent="-228600">
              <a:buFont typeface="+mj-lt"/>
              <a:buAutoNum type="arabicPeriod"/>
            </a:pPr>
            <a:endParaRPr lang="ru-RU" sz="11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Обеспечение психолого-педагогического сопровождения процесса интеграции детей с ОВЗ в образовательную и социальную среду.</a:t>
            </a:r>
          </a:p>
          <a:p>
            <a:pPr marL="457200" indent="-457200">
              <a:buFont typeface="+mj-lt"/>
              <a:buAutoNum type="arabicPeriod"/>
            </a:pPr>
            <a:endParaRPr lang="ru-RU" sz="11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Разработка индивидуальных маршрутов и рабочих программ для обучения детей с ОВЗ.</a:t>
            </a:r>
          </a:p>
          <a:p>
            <a:pPr marL="342900" indent="-342900">
              <a:buFont typeface="+mj-lt"/>
              <a:buAutoNum type="arabicPeriod"/>
            </a:pPr>
            <a:endParaRPr lang="ru-RU" sz="13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Координация и взаимодействие медиков, воспитателей, педагогов и родителей, вовлеченных в процессе образования.</a:t>
            </a:r>
          </a:p>
          <a:p>
            <a:pPr marL="228600" indent="-228600">
              <a:buFont typeface="+mj-lt"/>
              <a:buAutoNum type="arabicPeriod"/>
            </a:pPr>
            <a:endParaRPr lang="ru-RU" sz="11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Повышение профессиональной компетентности педагогов в вопросах обучения и развития детей с ОВЗ различной специфики и выраженности.</a:t>
            </a:r>
          </a:p>
          <a:p>
            <a:pPr marL="228600" indent="-228600">
              <a:buFont typeface="+mj-lt"/>
              <a:buAutoNum type="arabicPeriod"/>
            </a:pPr>
            <a:endParaRPr lang="ru-RU" sz="1100" b="1" dirty="0">
              <a:effectLst>
                <a:glow rad="101600">
                  <a:schemeClr val="tx1">
                    <a:alpha val="60000"/>
                  </a:schemeClr>
                </a:glow>
              </a:effectLst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ngsana New" panose="02020603050405020304" pitchFamily="18" charset="-34"/>
              </a:rPr>
              <a:t>Формирование толерантного восприятия и отношения к детям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50826" y="260552"/>
            <a:ext cx="4846319" cy="3550920"/>
          </a:xfrm>
          <a:prstGeom prst="ellipse">
            <a:avLst/>
          </a:prstGeom>
          <a:solidFill>
            <a:schemeClr val="tx1"/>
          </a:solidFill>
          <a:ln w="76200" cmpd="thinThick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391734" y="588832"/>
            <a:ext cx="4027866" cy="2228796"/>
          </a:xfrm>
          <a:prstGeom prst="rightArrowCallout">
            <a:avLst/>
          </a:prstGeom>
          <a:solidFill>
            <a:schemeClr val="tx1"/>
          </a:solidFill>
          <a:ln w="76200" cmpd="thinThick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Организационное обеспечение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7741919" y="588832"/>
            <a:ext cx="4027866" cy="2228796"/>
          </a:xfrm>
          <a:prstGeom prst="leftArrowCallout">
            <a:avLst/>
          </a:prstGeom>
          <a:solidFill>
            <a:schemeClr val="tx1"/>
          </a:solidFill>
          <a:ln w="76200" cmpd="thinThick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Медицинское сопровождение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4632960" y="3017520"/>
            <a:ext cx="2895600" cy="3352800"/>
          </a:xfrm>
          <a:prstGeom prst="upArrowCallout">
            <a:avLst/>
          </a:prstGeom>
          <a:solidFill>
            <a:schemeClr val="tx1"/>
          </a:solidFill>
          <a:ln w="76200" cmpd="thinThick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Психолого-педагогическое сопровождение 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 rot="19123057">
            <a:off x="1124005" y="3228046"/>
            <a:ext cx="4027866" cy="2228796"/>
          </a:xfrm>
          <a:prstGeom prst="rightArrowCallout">
            <a:avLst/>
          </a:prstGeom>
          <a:solidFill>
            <a:schemeClr val="tx1"/>
          </a:solidFill>
          <a:ln w="76200" cmpd="thinThick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Материально-техническое обеспечение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Выноска со стрелкой влево 20"/>
          <p:cNvSpPr/>
          <p:nvPr/>
        </p:nvSpPr>
        <p:spPr>
          <a:xfrm rot="2427938">
            <a:off x="7002875" y="3216731"/>
            <a:ext cx="4027866" cy="2228796"/>
          </a:xfrm>
          <a:prstGeom prst="leftArrowCallout">
            <a:avLst/>
          </a:prstGeom>
          <a:solidFill>
            <a:schemeClr val="tx1"/>
          </a:solidFill>
          <a:ln w="76200" cmpd="thinThick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Информационное обеспечение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090" y="458672"/>
            <a:ext cx="2697339" cy="184549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08355" y="1749670"/>
            <a:ext cx="4344810" cy="1775460"/>
          </a:xfrm>
          <a:prstGeom prst="ellipse">
            <a:avLst/>
          </a:prstGeom>
          <a:noFill/>
          <a:ln w="762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  <a:effectLst/>
                <a:latin typeface="Arial Black" panose="020B0A04020102020204" pitchFamily="34" charset="0"/>
              </a:rPr>
              <a:t>Адаптивная среда МБДОУ</a:t>
            </a:r>
          </a:p>
        </p:txBody>
      </p:sp>
    </p:spTree>
    <p:extLst>
      <p:ext uri="{BB962C8B-B14F-4D97-AF65-F5344CB8AC3E}">
        <p14:creationId xmlns:p14="http://schemas.microsoft.com/office/powerpoint/2010/main" val="124611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926" y="594359"/>
            <a:ext cx="10456228" cy="68580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Организационное обеспечение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9640" y="2011680"/>
            <a:ext cx="10210800" cy="4130039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базируется на нормативно-правовой базе, которая гарантирует не только реализацию образовательных прав самого ребенка на получение соответствующего его возможностям образования, но и реализацию прав всех остальных детей, включенных наравне с особым ребенком в инклюзивное образовательное пространство. </a:t>
            </a:r>
          </a:p>
          <a:p>
            <a:r>
              <a:rPr lang="ru-RU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Деятельность коррекционных групп регламентируется положением «О группах для слабовидящих детей с </a:t>
            </a:r>
            <a:r>
              <a:rPr lang="ru-RU" sz="28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амблиопией</a:t>
            </a:r>
            <a:r>
              <a:rPr lang="ru-RU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2800" b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 косоглазием» от 01.08.2013 г.</a:t>
            </a:r>
            <a:endParaRPr lang="ru-RU" sz="28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2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92" y="204893"/>
            <a:ext cx="9709468" cy="1258147"/>
          </a:xfrm>
        </p:spPr>
        <p:txBody>
          <a:bodyPr/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Медицинское сопровождение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738" y="1463040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9978" y="1463040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3858" y="3206570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7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95692" y="204893"/>
            <a:ext cx="9709468" cy="1258147"/>
          </a:xfrm>
        </p:spPr>
        <p:txBody>
          <a:bodyPr/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Информационное обеспечение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9716" y="1463040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6739" y="3538875"/>
            <a:ext cx="4827374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3395" y="1463040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3880" y="555413"/>
            <a:ext cx="9784080" cy="10752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Материально-техническое обеспечение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8578" y="1345142"/>
            <a:ext cx="4301545" cy="30522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12018" y="2337284"/>
            <a:ext cx="4301545" cy="3052293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880" y="3277871"/>
            <a:ext cx="4301545" cy="3052293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chemeClr val="accent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2057" y="3460451"/>
            <a:ext cx="944881" cy="86868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93506" y="3502004"/>
            <a:ext cx="944881" cy="86868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561171" y="3017520"/>
            <a:ext cx="347695" cy="483963"/>
          </a:xfrm>
          <a:prstGeom prst="straightConnector1">
            <a:avLst/>
          </a:prstGeom>
          <a:ln w="28575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630" y="3017520"/>
            <a:ext cx="495695" cy="504539"/>
          </a:xfrm>
          <a:prstGeom prst="straightConnector1">
            <a:avLst/>
          </a:prstGeom>
          <a:ln w="28575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18697" y="2464678"/>
            <a:ext cx="3106648" cy="680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Зрительные ориентиры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61328" y="1784442"/>
            <a:ext cx="3106648" cy="680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Зрительная дорожка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644484" y="2268176"/>
            <a:ext cx="2375316" cy="616387"/>
          </a:xfrm>
          <a:prstGeom prst="straightConnector1">
            <a:avLst/>
          </a:prstGeom>
          <a:ln w="28575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6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0" grpId="0"/>
      <p:bldP spid="23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583</TotalTime>
  <Words>469</Words>
  <Application>Microsoft Office PowerPoint</Application>
  <PresentationFormat>Широкоэкранный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 Black</vt:lpstr>
      <vt:lpstr>Arial Unicode MS</vt:lpstr>
      <vt:lpstr>Century Gothic</vt:lpstr>
      <vt:lpstr>Wingdings</vt:lpstr>
      <vt:lpstr>Wingdings 3</vt:lpstr>
      <vt:lpstr>Сектор</vt:lpstr>
      <vt:lpstr>Адаптивная и безбарьерная среда в дошкольном образовательном  учреждении</vt:lpstr>
      <vt:lpstr>Презентация PowerPoint</vt:lpstr>
      <vt:lpstr>Презентация PowerPoint</vt:lpstr>
      <vt:lpstr>Приоритетное направление МБДОУ «Детский сад № 7 «Золотой ключик» городского округа г. Урюпинска - охрана и укрепление здоровья дошкольников и осуществление необходимой коррекции отклонений в развитии ребёнка с ОВЗ </vt:lpstr>
      <vt:lpstr>Презентация PowerPoint</vt:lpstr>
      <vt:lpstr>Организационное обеспечение</vt:lpstr>
      <vt:lpstr>Медицинское сопровождение</vt:lpstr>
      <vt:lpstr>Информационное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и безбарьерная среда в дошкольном образовательном  учреждении</dc:title>
  <dc:creator>User</dc:creator>
  <cp:lastModifiedBy>Елена Токмакова</cp:lastModifiedBy>
  <cp:revision>42</cp:revision>
  <dcterms:created xsi:type="dcterms:W3CDTF">2017-08-21T12:41:38Z</dcterms:created>
  <dcterms:modified xsi:type="dcterms:W3CDTF">2021-03-12T10:09:12Z</dcterms:modified>
</cp:coreProperties>
</file>