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9" r:id="rId1"/>
  </p:sldMasterIdLst>
  <p:sldIdLst>
    <p:sldId id="256" r:id="rId2"/>
    <p:sldId id="275" r:id="rId3"/>
    <p:sldId id="263" r:id="rId4"/>
    <p:sldId id="276" r:id="rId5"/>
    <p:sldId id="261" r:id="rId6"/>
    <p:sldId id="259" r:id="rId7"/>
    <p:sldId id="264" r:id="rId8"/>
    <p:sldId id="277" r:id="rId9"/>
    <p:sldId id="267" r:id="rId10"/>
    <p:sldId id="268" r:id="rId11"/>
    <p:sldId id="270" r:id="rId12"/>
    <p:sldId id="269" r:id="rId13"/>
    <p:sldId id="271" r:id="rId14"/>
    <p:sldId id="272" r:id="rId15"/>
    <p:sldId id="265" r:id="rId16"/>
    <p:sldId id="280" r:id="rId17"/>
    <p:sldId id="278" r:id="rId18"/>
    <p:sldId id="279" r:id="rId19"/>
    <p:sldId id="274" r:id="rId20"/>
    <p:sldId id="266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5B74"/>
    <a:srgbClr val="2683C6"/>
    <a:srgbClr val="1CADE4"/>
    <a:srgbClr val="1342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362BED79-1281-498F-B04B-017E337AF5D3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515EC-5990-4F53-988D-9A0FC3C47F01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blipFill dpi="0" rotWithShape="1">
            <a:blip r:embed="rId2" cstate="email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25400" ty="6350" sx="71000" sy="71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5673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BED79-1281-498F-B04B-017E337AF5D3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515EC-5990-4F53-988D-9A0FC3C47F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9102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BED79-1281-498F-B04B-017E337AF5D3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515EC-5990-4F53-988D-9A0FC3C47F01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0478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BED79-1281-498F-B04B-017E337AF5D3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515EC-5990-4F53-988D-9A0FC3C47F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6155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BED79-1281-498F-B04B-017E337AF5D3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515EC-5990-4F53-988D-9A0FC3C47F01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blipFill dpi="0" rotWithShape="1">
            <a:blip r:embed="rId2" cstate="email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25400" ty="6350" sx="71000" sy="71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1824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BED79-1281-498F-B04B-017E337AF5D3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515EC-5990-4F53-988D-9A0FC3C47F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7922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BED79-1281-498F-B04B-017E337AF5D3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515EC-5990-4F53-988D-9A0FC3C47F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3327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BED79-1281-498F-B04B-017E337AF5D3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515EC-5990-4F53-988D-9A0FC3C47F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0844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BED79-1281-498F-B04B-017E337AF5D3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515EC-5990-4F53-988D-9A0FC3C47F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758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BED79-1281-498F-B04B-017E337AF5D3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515EC-5990-4F53-988D-9A0FC3C47F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712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/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BED79-1281-498F-B04B-017E337AF5D3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515EC-5990-4F53-988D-9A0FC3C47F01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9728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362BED79-1281-498F-B04B-017E337AF5D3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052515EC-5990-4F53-988D-9A0FC3C47F01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93295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52499" y="408586"/>
            <a:ext cx="9693502" cy="5116452"/>
          </a:xfrm>
          <a:prstGeom prst="irregularSeal2">
            <a:avLst/>
          </a:prstGeom>
          <a:solidFill>
            <a:srgbClr val="2683C6"/>
          </a:solidFill>
          <a:ln w="28575"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txBody>
          <a:bodyPr>
            <a:normAutofit fontScale="90000"/>
          </a:bodyPr>
          <a:lstStyle/>
          <a:p>
            <a:pPr lvl="0" algn="ctr" eaLnBrk="0" fontAlgn="base" hangingPunct="0">
              <a:lnSpc>
                <a:spcPct val="100000"/>
              </a:lnSpc>
              <a:spcAft>
                <a:spcPct val="0"/>
              </a:spcAft>
              <a:defRPr/>
            </a:pPr>
            <a:br>
              <a:rPr lang="ru-RU" sz="4800" b="1" cap="none" spc="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4800" b="1" cap="none" spc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ПРОЕКТ</a:t>
            </a:r>
            <a:br>
              <a:rPr lang="ru-RU" sz="4800" b="1" cap="none" spc="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000" b="1" cap="none" spc="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 старшей специализированной </a:t>
            </a:r>
            <a:r>
              <a:rPr lang="ru-RU" sz="2000" b="1" cap="none" spc="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разновозрастной</a:t>
            </a:r>
            <a:r>
              <a:rPr lang="ru-RU" sz="2000" b="1" cap="none" spc="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группе с 5 до 7 лет</a:t>
            </a:r>
            <a:br>
              <a:rPr lang="ru-RU" sz="2000" b="1" cap="none" spc="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3200" b="1" cap="none" spc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«Наши пальчики помогут сделать зоркими глаза» </a:t>
            </a:r>
            <a:br>
              <a:rPr lang="ru-RU" sz="3200" b="1" cap="none" spc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152327" y="4857107"/>
            <a:ext cx="3200400" cy="1698240"/>
          </a:xfrm>
          <a:solidFill>
            <a:srgbClr val="335B74"/>
          </a:solidFill>
        </p:spPr>
        <p:txBody>
          <a:bodyPr>
            <a:normAutofit fontScale="92500"/>
          </a:bodyPr>
          <a:lstStyle/>
          <a:p>
            <a:pPr>
              <a:defRPr/>
            </a:pPr>
            <a:r>
              <a:rPr lang="ru-RU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Автор: учитель-дефектолог МБДОУ «Детский сад № 7 «Золотой ключик» городского округа г. Урюпинска </a:t>
            </a:r>
          </a:p>
          <a:p>
            <a:pPr>
              <a:defRPr/>
            </a:pPr>
            <a:r>
              <a:rPr lang="ru-RU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Макеева Елена Владимировна 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95779" y="5525037"/>
            <a:ext cx="7056548" cy="10303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С ИСПОЛЬЗОВАНИЕМ ТИФЛОТЕХНИЧЕСКИХ СРЕДСТВ</a:t>
            </a:r>
          </a:p>
        </p:txBody>
      </p:sp>
      <p:pic>
        <p:nvPicPr>
          <p:cNvPr id="6" name="Вальс - Танец Звездочек [с сайта www.ololo.fm]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52499" y="105518"/>
            <a:ext cx="609600" cy="606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825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ятно 2 1"/>
          <p:cNvSpPr/>
          <p:nvPr/>
        </p:nvSpPr>
        <p:spPr>
          <a:xfrm rot="15903939">
            <a:off x="2740306" y="-1783683"/>
            <a:ext cx="2473395" cy="6154702"/>
          </a:xfrm>
          <a:prstGeom prst="irregularSeal2">
            <a:avLst/>
          </a:prstGeom>
          <a:solidFill>
            <a:srgbClr val="2683C6"/>
          </a:solidFill>
          <a:ln w="28575"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944710" y="893691"/>
            <a:ext cx="4404575" cy="10910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руки к осязательному обследованию предметов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62885" y="2537138"/>
            <a:ext cx="6161369" cy="4146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b="1" dirty="0"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Цель:</a:t>
            </a:r>
            <a:r>
              <a:rPr lang="ru-RU" sz="2000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формирование знаний о строении и возможностях рук, развитие мелкой моторики.</a:t>
            </a:r>
          </a:p>
          <a:p>
            <a:pPr algn="just"/>
            <a:endParaRPr lang="ru-RU" sz="2000" b="1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Для подготовки руки к осязательному обследованию предметов детям были предложены пальчиковые гимнастики («Пианист», «Ввернем лампочку»,  и т.д.), упражнения на самомассаж рук («Поглаживания», «Молоточек»). Для закрепления знаний строения и возможностей рук, проведено занятие по ориентировке в пространстве «Пять братцев». 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542354" y="3728396"/>
            <a:ext cx="2623630" cy="2269095"/>
          </a:xfrm>
          <a:prstGeom prst="round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7224403" y="332509"/>
            <a:ext cx="3826196" cy="30445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мелкой моторики происходило на подгрупповых и индивидуальных занятиях, в свободной деятельности детей, для этого использовались различные трафареты, обводки, изготовленные дидактические игры с прищепками, веревочками и бусами.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201719" y="5035639"/>
            <a:ext cx="1672704" cy="1180051"/>
          </a:xfrm>
          <a:prstGeom prst="round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076649" y="3601104"/>
            <a:ext cx="1797774" cy="1134548"/>
          </a:xfrm>
          <a:prstGeom prst="roundRect">
            <a:avLst/>
          </a:pr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1933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04111"/>
            <a:ext cx="12193057" cy="515389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59853" y="187037"/>
            <a:ext cx="6658239" cy="15170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Ознакомление детей с инновационными </a:t>
            </a:r>
            <a:r>
              <a:rPr lang="ru-RU" sz="2800" b="1" dirty="0" err="1"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тифлотехническими</a:t>
            </a:r>
            <a:r>
              <a:rPr lang="ru-RU" sz="2800" b="1" dirty="0"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средствами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6291" y="658729"/>
            <a:ext cx="3619100" cy="259596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07444" y="1704111"/>
            <a:ext cx="6310648" cy="49501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b="1" dirty="0"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Цель:</a:t>
            </a:r>
            <a:r>
              <a:rPr lang="ru-RU" sz="2000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познакомить детей с аппаратом «</a:t>
            </a:r>
            <a:r>
              <a:rPr lang="ru-RU" sz="2000" b="1" dirty="0" err="1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Draftsman</a:t>
            </a:r>
            <a:r>
              <a:rPr lang="ru-RU" sz="2000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 и устройство по созданию тактильной графики «PIAF», их назначением, строением, способами использования. </a:t>
            </a:r>
          </a:p>
          <a:p>
            <a:pPr algn="just"/>
            <a:endParaRPr lang="ru-RU" sz="2000" b="1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На групповом занятие «Необычное устройство» дети освоили способы нанесения рисунка на специальную капсульную бумагу, сравнили изображения нанесенные в разных режимах работы устройства.  С аппаратом </a:t>
            </a:r>
            <a:r>
              <a:rPr lang="en-US" sz="2000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«Draftsman» </a:t>
            </a:r>
            <a:r>
              <a:rPr lang="ru-RU" sz="2000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 детей происходило на занятиях «Волшебная дощечка» из серии индивидуальных коррекционных занятий по программе «Сказочный мир осязания». Здесь дошкольники определяли форму аппарата, размер, строение,  способы использования, степень нажатия на ручку.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7682973" y="3696237"/>
            <a:ext cx="3512418" cy="2620869"/>
          </a:xfrm>
          <a:prstGeom prst="roundRect">
            <a:avLst/>
          </a:pr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1371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004552" y="2886477"/>
            <a:ext cx="10161431" cy="35545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b="1" dirty="0"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Цель:</a:t>
            </a:r>
            <a:r>
              <a:rPr lang="ru-RU" sz="2000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учить осязательным приемом сравнивать фигуры, определять их сходства и различия, развивать </a:t>
            </a:r>
            <a:r>
              <a:rPr lang="ru-RU" sz="2000" b="1" dirty="0" err="1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графомоторные</a:t>
            </a:r>
            <a:r>
              <a:rPr lang="ru-RU" sz="2000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навыки, умение рисовать фигуры по трафарету и самостоятельно регулируя силу нажатия на ручку.</a:t>
            </a:r>
          </a:p>
          <a:p>
            <a:pPr algn="just"/>
            <a:endParaRPr lang="ru-RU" sz="800" b="1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Цель достигалась во время занятий по программе «Сказочный мир осязания». В работе использовались задания на формирование представлений о форме («Составь из двух частей фигуру», «Дорисуй фигуру», «Найди такой же»), величине («Расставь по образцу от самого большого к маленькому», «Найди две одинаковые фигуры среди других», «Определи где самый широкий (длинный, высокий и т.д.) предмет»), ориентировку в пространстве («Нарисуй предметы там, где я назову», «Найди фигуру на ощупь», «Расскажи, где стоит игрушка», «Сделай также, как на образце»). Т.к. все пособия не яркие, детям приходилось больше опираться на осязание, чем на зрение.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004552" y="393003"/>
            <a:ext cx="3065171" cy="2480596"/>
          </a:xfrm>
          <a:prstGeom prst="round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ятно 2 6"/>
          <p:cNvSpPr/>
          <p:nvPr/>
        </p:nvSpPr>
        <p:spPr>
          <a:xfrm rot="15473069">
            <a:off x="6470714" y="-2238988"/>
            <a:ext cx="2526098" cy="7642115"/>
          </a:xfrm>
          <a:prstGeom prst="irregularSeal2">
            <a:avLst/>
          </a:prstGeom>
          <a:solidFill>
            <a:schemeClr val="accent2"/>
          </a:solidFill>
          <a:ln w="28575"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705341" y="990138"/>
            <a:ext cx="48553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осязательного обследования с использованием сенсорных эталонов </a:t>
            </a:r>
          </a:p>
        </p:txBody>
      </p:sp>
    </p:spTree>
    <p:extLst>
      <p:ext uri="{BB962C8B-B14F-4D97-AF65-F5344CB8AC3E}">
        <p14:creationId xmlns:p14="http://schemas.microsoft.com/office/powerpoint/2010/main" val="1455549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1506682"/>
            <a:ext cx="12192000" cy="5351318"/>
          </a:xfrm>
          <a:prstGeom prst="rect">
            <a:avLst/>
          </a:prstGeom>
          <a:solidFill>
            <a:srgbClr val="1342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734096" y="166255"/>
            <a:ext cx="6847804" cy="12157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осязательного обследования и восприятия предметов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043188" y="1609860"/>
            <a:ext cx="6765701" cy="49712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dirty="0"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Целью </a:t>
            </a:r>
            <a:r>
              <a:rPr lang="ru-RU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способы обследования предметов, рельефных изображений, учиться сравнивать предметы с помощью зрения и осязания, обогащать представления детей об окружающем, развивать восприятие изображений (понимать мимику, жесты, позы, удаленность, перекрытие изображений.</a:t>
            </a:r>
          </a:p>
          <a:p>
            <a:pPr algn="just"/>
            <a:endParaRPr lang="ru-RU" sz="800" b="1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Графические умения и навыки в силу зрительного дефекта у детей носят сенсомоторный характер, что затрудняет овладение предметными представлениями. Одним из эффективных средств развития зрительно-моторной координации является рисование по трафаретам, обводка по силуэту и контуру. Для этого были изготовлены различные трафареты.</a:t>
            </a:r>
          </a:p>
          <a:p>
            <a:pPr algn="just"/>
            <a:r>
              <a:rPr lang="ru-RU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Исходя из уровня развития осязания благодаря современным </a:t>
            </a:r>
            <a:r>
              <a:rPr lang="ru-RU" b="1" dirty="0" err="1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тифлотехническим</a:t>
            </a:r>
            <a:r>
              <a:rPr lang="ru-RU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средствам для каждого ребенка изготавливались пособия индивидуально (для детей с высоким уровнем осязательного восприятия – еле ощутимая </a:t>
            </a:r>
            <a:r>
              <a:rPr lang="ru-RU" b="1" dirty="0" err="1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рефленая</a:t>
            </a:r>
            <a:r>
              <a:rPr lang="ru-RU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поверхность; для детей с низким уровнем осязания – рельеф на поверхности изображения высокий).  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128129" y="991673"/>
            <a:ext cx="3050733" cy="2524259"/>
          </a:xfrm>
          <a:prstGeom prst="round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178084" y="3950521"/>
            <a:ext cx="3000778" cy="2240836"/>
          </a:xfrm>
          <a:prstGeom prst="roundRect">
            <a:avLst/>
          </a:prstGeom>
          <a:blipFill dpi="0" rotWithShape="1"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5922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79529" y="5464"/>
            <a:ext cx="4946072" cy="9663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Методическая работа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78795" y="810491"/>
            <a:ext cx="10341736" cy="23691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Цель: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расширять представления воспитателей и педагогов о способах развития тактильного восприятия у дошкольников с нарушением зрения, познакомить с новыми природными материалами способствующими развитию осязания, внедрять тифлопедагогические знания в работу воспитателей. </a:t>
            </a:r>
          </a:p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Для решения данной цели организован семинар для педагогов на тему: «Применение устройств производства тактильной графики в обучении детей c нарушением зрения», проведено два мастер-класса: «Создание изображений с помощью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тифлотехнических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средств» и «Поделки из кукурузного початка -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талаша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</p:txBody>
      </p:sp>
      <p:sp>
        <p:nvSpPr>
          <p:cNvPr id="5" name="Пятно 2 4"/>
          <p:cNvSpPr/>
          <p:nvPr/>
        </p:nvSpPr>
        <p:spPr>
          <a:xfrm rot="580408">
            <a:off x="805174" y="3279486"/>
            <a:ext cx="5311013" cy="3091996"/>
          </a:xfrm>
          <a:prstGeom prst="irregularSeal2">
            <a:avLst/>
          </a:prstGeom>
          <a:solidFill>
            <a:schemeClr val="accent2"/>
          </a:solidFill>
          <a:ln w="28575"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ятно 2 5"/>
          <p:cNvSpPr/>
          <p:nvPr/>
        </p:nvSpPr>
        <p:spPr>
          <a:xfrm>
            <a:off x="6338207" y="3721994"/>
            <a:ext cx="5227022" cy="2600013"/>
          </a:xfrm>
          <a:prstGeom prst="irregularSeal2">
            <a:avLst/>
          </a:prstGeom>
          <a:solidFill>
            <a:schemeClr val="accent2"/>
          </a:solidFill>
          <a:ln w="28575"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rot="21384353">
            <a:off x="665883" y="2869170"/>
            <a:ext cx="3817619" cy="27591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ArchDown">
              <a:avLst/>
            </a:prstTxWarp>
          </a:bodyPr>
          <a:lstStyle/>
          <a:p>
            <a:pPr algn="ctr"/>
            <a:r>
              <a:rPr lang="ru-RU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Семинар для педагогов</a:t>
            </a:r>
          </a:p>
        </p:txBody>
      </p:sp>
      <p:sp>
        <p:nvSpPr>
          <p:cNvPr id="11" name="Прямоугольник 10"/>
          <p:cNvSpPr/>
          <p:nvPr/>
        </p:nvSpPr>
        <p:spPr>
          <a:xfrm rot="21087079">
            <a:off x="6522075" y="3674565"/>
            <a:ext cx="3817619" cy="27591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ArchUp">
              <a:avLst/>
            </a:prstTxWarp>
          </a:bodyPr>
          <a:lstStyle/>
          <a:p>
            <a:pPr algn="ctr"/>
            <a:r>
              <a:rPr lang="ru-RU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Мастер-классы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083789" y="3406148"/>
            <a:ext cx="2818510" cy="1685193"/>
          </a:xfrm>
          <a:prstGeom prst="round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460433" y="4584879"/>
            <a:ext cx="3010091" cy="1908575"/>
          </a:xfrm>
          <a:prstGeom prst="round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255915" y="3996628"/>
            <a:ext cx="2863908" cy="2050744"/>
          </a:xfrm>
          <a:prstGeom prst="roundRect">
            <a:avLst/>
          </a:pr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r="1"/>
            </a:stretch>
          </a:blipFill>
          <a:ln w="28575"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7727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1509973"/>
            <a:ext cx="12192000" cy="5351318"/>
          </a:xfrm>
          <a:prstGeom prst="rect">
            <a:avLst/>
          </a:prstGeom>
          <a:solidFill>
            <a:srgbClr val="1342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901521" y="360608"/>
            <a:ext cx="6529589" cy="11016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родителями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01521" y="1509973"/>
            <a:ext cx="6181858" cy="51515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Цель: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обогащать знания родителей об особенностях детей с нарушением зрения, их зрительных и компенсаторных возможностях, познакомить с играми для развития осязания, зрительно-моторной координации. </a:t>
            </a:r>
          </a:p>
          <a:p>
            <a:pPr algn="just"/>
            <a:endParaRPr lang="ru-RU" sz="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Для решения данной цели были индивидуально подобраны игры для детей, способствующие развитию моторики, зрительного восприятия и закреплению эффекта от аппаратного лечения. </a:t>
            </a:r>
          </a:p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Проведено родительское собрание по теме: «Подготовка детей с нарушением зрения к школе» на котором родителям было рассказано об особенностях развития детей с нарушениями зрения, играх для подготовки детей к школьному обучению в домашних условиях.  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547020" y="811368"/>
            <a:ext cx="3464417" cy="2305319"/>
          </a:xfrm>
          <a:prstGeom prst="round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547020" y="3618963"/>
            <a:ext cx="3464417" cy="2500272"/>
          </a:xfrm>
          <a:prstGeom prst="round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4243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ятно 2 2"/>
          <p:cNvSpPr/>
          <p:nvPr/>
        </p:nvSpPr>
        <p:spPr>
          <a:xfrm rot="242556">
            <a:off x="842602" y="15292"/>
            <a:ext cx="5538633" cy="2519428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03947" y="371999"/>
            <a:ext cx="5899129" cy="15469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ДИАГНОСТИКА ЗРИТЕЛЬНОГО ВОСПРИЯТИЯ </a:t>
            </a:r>
          </a:p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ДЕТЕЙ С НАРУШЕНИЕМ ЗРЕНИЯ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003947" y="2395978"/>
            <a:ext cx="5215945" cy="20435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b="1" dirty="0"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Цель:</a:t>
            </a:r>
            <a:r>
              <a:rPr lang="ru-RU" sz="2000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изучить уровень развития зрительного восприятия воспитанников (представления их о форме, величине, умения ориентироваться в </a:t>
            </a:r>
            <a:r>
              <a:rPr lang="ru-RU" sz="2000" b="1" dirty="0" err="1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микропространстве</a:t>
            </a:r>
            <a:r>
              <a:rPr lang="ru-RU" sz="2000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знание предметных представлений) по диагностики              Л.И. Плаксиной. </a:t>
            </a:r>
          </a:p>
          <a:p>
            <a:pPr algn="just"/>
            <a:r>
              <a:rPr lang="ru-RU" sz="2000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</a:p>
          <a:p>
            <a:pPr algn="just"/>
            <a:endParaRPr lang="ru-RU" sz="2000" b="1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6185" y="1782110"/>
            <a:ext cx="4640770" cy="258865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6694974" y="862884"/>
            <a:ext cx="4511982" cy="8242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ЗРИТЕЛЬНОГО ВОСПРИЯТИЯ</a:t>
            </a:r>
          </a:p>
          <a:p>
            <a:pPr algn="ctr"/>
            <a:r>
              <a:rPr lang="ru-RU" sz="1600" b="1" dirty="0"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старшей специализированной разновозрастной группе с 5 до 7 лет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003947" y="4370764"/>
            <a:ext cx="10203008" cy="23655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</a:p>
          <a:p>
            <a:pPr algn="just"/>
            <a:r>
              <a:rPr lang="ru-RU" sz="2000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Итогом работы по проекту «Наши пальчики помогут сделать зоркими глаза» стала диагностика зрительного восприятия детей. По результатом обследования выявлено 17% детей с высоким уровнем зрительного восприятия, 83% - со средним, 0% - с низким. В процессе выполнения заданий дети использовали полученные знания и умения. Полученный тактильный опыт увеличил скорость узнавания предметов, объектов различной формы и величины, улучшил ориентировку детей на листе бумаги, восприятие сюжетных изображений.</a:t>
            </a:r>
          </a:p>
          <a:p>
            <a:pPr algn="just"/>
            <a:endParaRPr lang="ru-RU" sz="2000" b="1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79807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7201" y="321971"/>
            <a:ext cx="10492270" cy="1056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КАЛЕНДАРНЫЙ ПЛАН РЕАЛИЗАЦИИ ПРОЕКТА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68192"/>
            <a:ext cx="12193057" cy="5389807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1554326"/>
              </p:ext>
            </p:extLst>
          </p:nvPr>
        </p:nvGraphicFramePr>
        <p:xfrm>
          <a:off x="1047201" y="1468192"/>
          <a:ext cx="10122793" cy="51292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32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219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876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08787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Мероприятие в рамка проекта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Сроки проведения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7153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>
                          <a:latin typeface="Times New Roman" pitchFamily="18" charset="0"/>
                          <a:cs typeface="Times New Roman" pitchFamily="18" charset="0"/>
                        </a:rPr>
                        <a:t>Изготовление дидактических игр </a:t>
                      </a:r>
                      <a:r>
                        <a:rPr lang="ru-RU" b="1" baseline="0" dirty="0">
                          <a:latin typeface="Times New Roman" pitchFamily="18" charset="0"/>
                          <a:cs typeface="Times New Roman" pitchFamily="18" charset="0"/>
                        </a:rPr>
                        <a:t>«Чей хвост?», «Кто что ест?», «Бусы», «Чей домик?», «</a:t>
                      </a:r>
                      <a:r>
                        <a:rPr lang="ru-RU" b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Шнурочки</a:t>
                      </a:r>
                      <a:r>
                        <a:rPr lang="ru-RU" b="1" baseline="0" dirty="0">
                          <a:latin typeface="Times New Roman" pitchFamily="18" charset="0"/>
                          <a:cs typeface="Times New Roman" pitchFamily="18" charset="0"/>
                        </a:rPr>
                        <a:t>».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Times New Roman" pitchFamily="18" charset="0"/>
                          <a:cs typeface="Times New Roman" pitchFamily="18" charset="0"/>
                        </a:rPr>
                        <a:t>1 – 10 апреля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4504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>
                          <a:latin typeface="Times New Roman" pitchFamily="18" charset="0"/>
                          <a:cs typeface="Times New Roman" pitchFamily="18" charset="0"/>
                        </a:rPr>
                        <a:t>Использование на индивидуальных занятиях и в повседневной деятельности изготовленных дидактических игр «Чей хвост?», «Кто что ест?», «Бусы», «Чей домик?», «</a:t>
                      </a:r>
                      <a:r>
                        <a:rPr lang="ru-RU" b="1" dirty="0" err="1">
                          <a:latin typeface="Times New Roman" pitchFamily="18" charset="0"/>
                          <a:cs typeface="Times New Roman" pitchFamily="18" charset="0"/>
                        </a:rPr>
                        <a:t>Шнурочки</a:t>
                      </a:r>
                      <a:r>
                        <a:rPr lang="ru-RU" b="1" dirty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r>
                        <a:rPr lang="ru-RU" b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b="1" dirty="0">
                          <a:latin typeface="Times New Roman" pitchFamily="18" charset="0"/>
                          <a:cs typeface="Times New Roman" pitchFamily="18" charset="0"/>
                        </a:rPr>
                        <a:t>для развития осязания детей.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Times New Roman" pitchFamily="18" charset="0"/>
                          <a:cs typeface="Times New Roman" pitchFamily="18" charset="0"/>
                        </a:rPr>
                        <a:t>апрель - май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9802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>
                          <a:latin typeface="Times New Roman" pitchFamily="18" charset="0"/>
                          <a:cs typeface="Times New Roman" pitchFamily="18" charset="0"/>
                        </a:rPr>
                        <a:t>Фронтальное занятие «Необычное устройство».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Times New Roman" pitchFamily="18" charset="0"/>
                          <a:cs typeface="Times New Roman" pitchFamily="18" charset="0"/>
                        </a:rPr>
                        <a:t>12 мая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5855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>
                          <a:latin typeface="Times New Roman" pitchFamily="18" charset="0"/>
                          <a:cs typeface="Times New Roman" pitchFamily="18" charset="0"/>
                        </a:rPr>
                        <a:t>Индивидуальные занятия «Волшебная дощечка».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Times New Roman" pitchFamily="18" charset="0"/>
                          <a:cs typeface="Times New Roman" pitchFamily="18" charset="0"/>
                        </a:rPr>
                        <a:t>май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24504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>
                          <a:latin typeface="Times New Roman" pitchFamily="18" charset="0"/>
                          <a:cs typeface="Times New Roman" pitchFamily="18" charset="0"/>
                        </a:rPr>
                        <a:t>Проведение семинара на тему: «Применение устройств производства тактильной графики в обучении детей c нарушением зрения» и мастер-класса «Создание изображений с помощью </a:t>
                      </a:r>
                      <a:r>
                        <a:rPr lang="ru-RU" b="1" dirty="0" err="1">
                          <a:latin typeface="Times New Roman" pitchFamily="18" charset="0"/>
                          <a:cs typeface="Times New Roman" pitchFamily="18" charset="0"/>
                        </a:rPr>
                        <a:t>тифлотехнических</a:t>
                      </a:r>
                      <a:r>
                        <a:rPr lang="ru-RU" b="1" dirty="0">
                          <a:latin typeface="Times New Roman" pitchFamily="18" charset="0"/>
                          <a:cs typeface="Times New Roman" pitchFamily="18" charset="0"/>
                        </a:rPr>
                        <a:t> средств».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Times New Roman" pitchFamily="18" charset="0"/>
                          <a:cs typeface="Times New Roman" pitchFamily="18" charset="0"/>
                        </a:rPr>
                        <a:t>2 июня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7153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>
                          <a:latin typeface="Times New Roman" pitchFamily="18" charset="0"/>
                          <a:cs typeface="Times New Roman" pitchFamily="18" charset="0"/>
                        </a:rPr>
                        <a:t>Проведение индивидуальных коррекционных</a:t>
                      </a:r>
                      <a:r>
                        <a:rPr lang="ru-RU" b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b="1" dirty="0">
                          <a:latin typeface="Times New Roman" pitchFamily="18" charset="0"/>
                          <a:cs typeface="Times New Roman" pitchFamily="18" charset="0"/>
                        </a:rPr>
                        <a:t>занятий по программе «Сказочный мир осязания»: «Как</a:t>
                      </a:r>
                      <a:r>
                        <a:rPr lang="ru-RU" b="1" baseline="0" dirty="0">
                          <a:latin typeface="Times New Roman" pitchFamily="18" charset="0"/>
                          <a:cs typeface="Times New Roman" pitchFamily="18" charset="0"/>
                        </a:rPr>
                        <a:t> фигуры знакомились?</a:t>
                      </a:r>
                      <a:r>
                        <a:rPr lang="ru-RU" b="1" dirty="0">
                          <a:latin typeface="Times New Roman" pitchFamily="18" charset="0"/>
                          <a:cs typeface="Times New Roman" pitchFamily="18" charset="0"/>
                        </a:rPr>
                        <a:t>», «Спор фигур»,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Times New Roman" pitchFamily="18" charset="0"/>
                          <a:cs typeface="Times New Roman" pitchFamily="18" charset="0"/>
                        </a:rPr>
                        <a:t>июнь - август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592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0846846"/>
              </p:ext>
            </p:extLst>
          </p:nvPr>
        </p:nvGraphicFramePr>
        <p:xfrm>
          <a:off x="1043187" y="412118"/>
          <a:ext cx="10135675" cy="6020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94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43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2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0387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Мероприятие в рамка проекта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Сроки проведения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4899"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>
                          <a:latin typeface="Times New Roman" pitchFamily="18" charset="0"/>
                          <a:cs typeface="Times New Roman" pitchFamily="18" charset="0"/>
                        </a:rPr>
                        <a:t>«Дом для фигур», «По разным дорожкам», «Заштрихуй фигуры как</a:t>
                      </a:r>
                      <a:r>
                        <a:rPr lang="ru-RU" b="1" baseline="0" dirty="0">
                          <a:latin typeface="Times New Roman" pitchFamily="18" charset="0"/>
                          <a:cs typeface="Times New Roman" pitchFamily="18" charset="0"/>
                        </a:rPr>
                        <a:t> я скажу</a:t>
                      </a:r>
                      <a:r>
                        <a:rPr lang="ru-RU" b="1" dirty="0">
                          <a:latin typeface="Times New Roman" pitchFamily="18" charset="0"/>
                          <a:cs typeface="Times New Roman" pitchFamily="18" charset="0"/>
                        </a:rPr>
                        <a:t>», «Прятки», «Раз, два, три в ряд становись», «Забывчивый художник», «Видоизменяем фигуру», «Фигуры растут», «Превращения».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9429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>
                          <a:latin typeface="Times New Roman" pitchFamily="18" charset="0"/>
                          <a:cs typeface="Times New Roman" pitchFamily="18" charset="0"/>
                        </a:rPr>
                        <a:t>Изготовление различных трафаретов</a:t>
                      </a:r>
                      <a:r>
                        <a:rPr lang="ru-RU" b="1" baseline="0" dirty="0">
                          <a:latin typeface="Times New Roman" pitchFamily="18" charset="0"/>
                          <a:cs typeface="Times New Roman" pitchFamily="18" charset="0"/>
                        </a:rPr>
                        <a:t> для формирования у детей представлений об окружающем.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Times New Roman" pitchFamily="18" charset="0"/>
                          <a:cs typeface="Times New Roman" pitchFamily="18" charset="0"/>
                        </a:rPr>
                        <a:t>август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4899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>
                          <a:latin typeface="Times New Roman" pitchFamily="18" charset="0"/>
                          <a:cs typeface="Times New Roman" pitchFamily="18" charset="0"/>
                        </a:rPr>
                        <a:t>Индивидуальная подборка игр для детей, способствующие развитию моторики, зрительного восприятия и закреплению эффекта от аппаратного лечения в домашних условиях.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Times New Roman" pitchFamily="18" charset="0"/>
                          <a:cs typeface="Times New Roman" pitchFamily="18" charset="0"/>
                        </a:rPr>
                        <a:t>август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84899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>
                          <a:latin typeface="Times New Roman" pitchFamily="18" charset="0"/>
                          <a:cs typeface="Times New Roman" pitchFamily="18" charset="0"/>
                        </a:rPr>
                        <a:t>Рисование по трафаретам, обводка по силуэту и контуру на различные</a:t>
                      </a:r>
                      <a:r>
                        <a:rPr lang="ru-RU" b="1" baseline="0" dirty="0">
                          <a:latin typeface="Times New Roman" pitchFamily="18" charset="0"/>
                          <a:cs typeface="Times New Roman" pitchFamily="18" charset="0"/>
                        </a:rPr>
                        <a:t> лексические темы: «Эмоции», «Животные», «Цветы», «Люди в движении», «Насекомые», «Птицы», «Одежда»</a:t>
                      </a:r>
                      <a:r>
                        <a:rPr lang="ru-RU" b="1" dirty="0"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Times New Roman" pitchFamily="18" charset="0"/>
                          <a:cs typeface="Times New Roman" pitchFamily="18" charset="0"/>
                        </a:rPr>
                        <a:t>август - сентябрь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3870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>
                          <a:latin typeface="Times New Roman" pitchFamily="18" charset="0"/>
                          <a:cs typeface="Times New Roman" pitchFamily="18" charset="0"/>
                        </a:rPr>
                        <a:t>Проведение родительского собрания на тему:</a:t>
                      </a:r>
                      <a:r>
                        <a:rPr lang="ru-RU" b="1" baseline="0" dirty="0">
                          <a:latin typeface="Times New Roman" pitchFamily="18" charset="0"/>
                          <a:cs typeface="Times New Roman" pitchFamily="18" charset="0"/>
                        </a:rPr>
                        <a:t> «Подготовка детей с нарушением зрения к школе в ДОУ». 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Times New Roman" pitchFamily="18" charset="0"/>
                          <a:cs typeface="Times New Roman" pitchFamily="18" charset="0"/>
                        </a:rPr>
                        <a:t>24 сентября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7178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>
                          <a:latin typeface="Times New Roman" pitchFamily="18" charset="0"/>
                          <a:cs typeface="Times New Roman" pitchFamily="18" charset="0"/>
                        </a:rPr>
                        <a:t>Диагностика зрительного восприятия детей с нарушением зрения.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Times New Roman" pitchFamily="18" charset="0"/>
                          <a:cs typeface="Times New Roman" pitchFamily="18" charset="0"/>
                        </a:rPr>
                        <a:t>1 – 15 сентября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52364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>
                          <a:latin typeface="Times New Roman" pitchFamily="18" charset="0"/>
                          <a:cs typeface="Times New Roman" pitchFamily="18" charset="0"/>
                        </a:rPr>
                        <a:t>Проведение мастер-класса для педагогов и воспитателей «Поделки из кукурузного початка - </a:t>
                      </a:r>
                      <a:r>
                        <a:rPr lang="ru-RU" b="1" dirty="0" err="1">
                          <a:latin typeface="Times New Roman" pitchFamily="18" charset="0"/>
                          <a:cs typeface="Times New Roman" pitchFamily="18" charset="0"/>
                        </a:rPr>
                        <a:t>талаша</a:t>
                      </a:r>
                      <a:r>
                        <a:rPr lang="ru-RU" b="1" dirty="0">
                          <a:latin typeface="Times New Roman" pitchFamily="18" charset="0"/>
                          <a:cs typeface="Times New Roman" pitchFamily="18" charset="0"/>
                        </a:rPr>
                        <a:t>».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Times New Roman" pitchFamily="18" charset="0"/>
                          <a:cs typeface="Times New Roman" pitchFamily="18" charset="0"/>
                        </a:rPr>
                        <a:t>30 сентября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3361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ятно 2 2"/>
          <p:cNvSpPr/>
          <p:nvPr/>
        </p:nvSpPr>
        <p:spPr>
          <a:xfrm rot="782978">
            <a:off x="1180794" y="-285283"/>
            <a:ext cx="10822921" cy="7345997"/>
          </a:xfrm>
          <a:prstGeom prst="irregularSeal2">
            <a:avLst/>
          </a:prstGeom>
          <a:solidFill>
            <a:schemeClr val="accent2"/>
          </a:solidFill>
          <a:ln w="28575"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116685" y="2060180"/>
            <a:ext cx="6426559" cy="32317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В результате проделанной работы дети научились обследовать предметы, рельефные изображения, сравнивать предметы с помощью зрения и осязания; 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представления детей об окружающем обогатились, дети стали лучше понимать мимику, жесты, позы людей, оценивать удаленность предметов и объектов;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овладели осязательным приемом сравнения  фигуры;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научились пользоваться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тифлотехническими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средствами.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251056" y="1184417"/>
            <a:ext cx="7748788" cy="10560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ЧЕМУ НАУЧИЛИСЬ ДЕТИ В РЕЗУЛЬТАТЕ РЕАЛИЗАЦИИ ПРОЕКТА:</a:t>
            </a:r>
          </a:p>
        </p:txBody>
      </p:sp>
    </p:spTree>
    <p:extLst>
      <p:ext uri="{BB962C8B-B14F-4D97-AF65-F5344CB8AC3E}">
        <p14:creationId xmlns:p14="http://schemas.microsoft.com/office/powerpoint/2010/main" val="3924264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2140526"/>
            <a:ext cx="11668259" cy="2421083"/>
          </a:xfrm>
          <a:prstGeom prst="rect">
            <a:avLst/>
          </a:prstGeom>
          <a:solidFill>
            <a:srgbClr val="335B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159099" y="374073"/>
            <a:ext cx="10509160" cy="16417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Тип проекта: </a:t>
            </a:r>
            <a:r>
              <a:rPr lang="ru-RU" sz="28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познавательно-игровой, долгосрочный </a:t>
            </a:r>
          </a:p>
          <a:p>
            <a:r>
              <a:rPr lang="ru-RU" sz="28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(апрель - сентябрь 2015), групповой. </a:t>
            </a:r>
          </a:p>
          <a:p>
            <a:r>
              <a:rPr lang="ru-RU" sz="32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159098" y="2511380"/>
            <a:ext cx="10818157" cy="17385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Заказчики проекта: </a:t>
            </a:r>
            <a:r>
              <a:rPr lang="ru-RU" sz="28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дети старшей специализированной разновозрастной группы с 5 до 7 лет, родители, педагоги и воспитатели МБДОУ «Детский сад № 7 «Золотой ключик» городского округа г. Урюпинск. </a:t>
            </a:r>
          </a:p>
          <a:p>
            <a:r>
              <a:rPr lang="ru-RU" sz="32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159100" y="4888922"/>
            <a:ext cx="10509159" cy="16417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Исполнитель проекта: </a:t>
            </a:r>
            <a:r>
              <a:rPr lang="ru-RU" sz="28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учитель-дефектолог МБДОУ «Детский сад № 7 «Золотой ключик» городского округа г. Урюпинск. </a:t>
            </a:r>
          </a:p>
          <a:p>
            <a:r>
              <a:rPr lang="ru-RU" sz="32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164219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433946"/>
            <a:ext cx="12192000" cy="54240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07918" y="568426"/>
            <a:ext cx="7990609" cy="10598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ИСПОЛЬЗУЕМАЯ ЛИТЕРАТУРА: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07918" y="1906073"/>
            <a:ext cx="9745941" cy="39128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+mj-lt"/>
              <a:buAutoNum type="arabicPeriod"/>
            </a:pPr>
            <a:r>
              <a:rPr lang="ru-RU" sz="2400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Григорян Л.А. Лечебно-восстановительная работа в  детских садах для детей с </a:t>
            </a:r>
            <a:r>
              <a:rPr lang="ru-RU" sz="2400" b="1" dirty="0" err="1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амблиопией</a:t>
            </a:r>
            <a:r>
              <a:rPr lang="ru-RU" sz="2400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и косоглазием. </a:t>
            </a:r>
            <a:r>
              <a:rPr lang="ru-RU" sz="2400" b="1" dirty="0" err="1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Л.Григорян</a:t>
            </a:r>
            <a:r>
              <a:rPr lang="ru-RU" sz="2400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–М.1978.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Жохов В.П. Реабилитация детей, страдающих </a:t>
            </a:r>
            <a:r>
              <a:rPr lang="ru-RU" sz="2400" b="1" dirty="0" err="1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содружественным</a:t>
            </a:r>
            <a:r>
              <a:rPr lang="ru-RU" sz="2400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косоглазием и </a:t>
            </a:r>
            <a:r>
              <a:rPr lang="ru-RU" sz="2400" b="1" dirty="0" err="1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амблиопией</a:t>
            </a:r>
            <a:r>
              <a:rPr lang="ru-RU" sz="2400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М.1994.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b="1" dirty="0" err="1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Мясникова</a:t>
            </a:r>
            <a:r>
              <a:rPr lang="ru-RU" sz="2400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Л.В. Развитие осязания и мелкой моторики у дошкольников с нарушением зрения. - Саратов: Центр реабилитации и помощи детям с нарушением зрения, 2006.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Никулина Г.В. Дети с </a:t>
            </a:r>
            <a:r>
              <a:rPr lang="ru-RU" sz="2400" b="1" dirty="0" err="1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амблиопией</a:t>
            </a:r>
            <a:r>
              <a:rPr lang="ru-RU" sz="2400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и косоглазием. СПб 2001.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Солнцева </a:t>
            </a:r>
            <a:r>
              <a:rPr lang="ru-RU" sz="2400" b="1" dirty="0" err="1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Л.И.Психология</a:t>
            </a:r>
            <a:r>
              <a:rPr lang="ru-RU" sz="2400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детей с нарушением зрения. </a:t>
            </a:r>
            <a:r>
              <a:rPr lang="ru-RU" sz="2400" b="1" dirty="0" err="1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М.Классик</a:t>
            </a:r>
            <a:r>
              <a:rPr lang="ru-RU" sz="2400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стиль. 2006.</a:t>
            </a:r>
          </a:p>
        </p:txBody>
      </p:sp>
    </p:spTree>
    <p:extLst>
      <p:ext uri="{BB962C8B-B14F-4D97-AF65-F5344CB8AC3E}">
        <p14:creationId xmlns:p14="http://schemas.microsoft.com/office/powerpoint/2010/main" val="797648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ятно 2 1"/>
          <p:cNvSpPr/>
          <p:nvPr/>
        </p:nvSpPr>
        <p:spPr>
          <a:xfrm rot="261685">
            <a:off x="757446" y="69709"/>
            <a:ext cx="9029700" cy="1898312"/>
          </a:xfrm>
          <a:prstGeom prst="irregularSeal2">
            <a:avLst/>
          </a:prstGeom>
          <a:solidFill>
            <a:schemeClr val="accent2"/>
          </a:solidFill>
          <a:ln w="28575"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413162" y="500830"/>
            <a:ext cx="5808521" cy="10360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КРАТКАЯ АННОТАЦИЯ ПРОЕКТА: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30311" y="1828799"/>
            <a:ext cx="10148552" cy="48837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2400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Коррекцию нарушений зрительного восприятия и вторичных отклонений в развитии у детей с патологией зрения невозможно осуществить только в непосредственно образовательной деятельности. Эти дети нуждаются в специальной коррекционной помощи тифлопедагога, воспитателей, педагогов, медиков и родителей.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2400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Данный проект является частью комплексной коррекционной работы тифлопедагога, включающий в себя работу с родителями, индивидуальные, подгрупповые  занятия с детьми и методическую работу с воспитателями и педагогами. </a:t>
            </a:r>
          </a:p>
          <a:p>
            <a:pPr algn="just"/>
            <a:r>
              <a:rPr lang="ru-RU" sz="2400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Проект направлен на  развитие у детей с нарушением зрения зрительного восприятия через развитие осязания с помощью аппарата «</a:t>
            </a:r>
            <a:r>
              <a:rPr lang="ru-RU" sz="2400" b="1" dirty="0" err="1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Draftsman</a:t>
            </a:r>
            <a:r>
              <a:rPr lang="ru-RU" sz="2400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 и устройства по созданию тактильной графики «PIAF». </a:t>
            </a:r>
          </a:p>
        </p:txBody>
      </p:sp>
    </p:spTree>
    <p:extLst>
      <p:ext uri="{BB962C8B-B14F-4D97-AF65-F5344CB8AC3E}">
        <p14:creationId xmlns:p14="http://schemas.microsoft.com/office/powerpoint/2010/main" val="1198716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ятно 2 5"/>
          <p:cNvSpPr/>
          <p:nvPr/>
        </p:nvSpPr>
        <p:spPr>
          <a:xfrm rot="1018965">
            <a:off x="582644" y="2981611"/>
            <a:ext cx="4735443" cy="3656079"/>
          </a:xfrm>
          <a:prstGeom prst="irregularSeal2">
            <a:avLst/>
          </a:prstGeom>
          <a:solidFill>
            <a:schemeClr val="accent2"/>
          </a:solidFill>
          <a:ln w="28575"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8" name="Пятно 2 7"/>
          <p:cNvSpPr/>
          <p:nvPr/>
        </p:nvSpPr>
        <p:spPr>
          <a:xfrm rot="11745983">
            <a:off x="6123110" y="3436706"/>
            <a:ext cx="5506553" cy="3517753"/>
          </a:xfrm>
          <a:prstGeom prst="irregularSeal2">
            <a:avLst/>
          </a:prstGeom>
          <a:solidFill>
            <a:schemeClr val="accent2"/>
          </a:solidFill>
          <a:ln w="28575"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1" name="Прямоугольник 10"/>
          <p:cNvSpPr/>
          <p:nvPr/>
        </p:nvSpPr>
        <p:spPr>
          <a:xfrm rot="21384353">
            <a:off x="781353" y="3740076"/>
            <a:ext cx="3817619" cy="27591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ArchDown">
              <a:avLst/>
            </a:prstTxWarp>
          </a:bodyPr>
          <a:lstStyle/>
          <a:p>
            <a:pPr algn="ctr"/>
            <a:r>
              <a:rPr lang="ru-RU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Аппарат «</a:t>
            </a:r>
            <a:r>
              <a:rPr lang="en-US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Driftsman</a:t>
            </a:r>
            <a:r>
              <a:rPr lang="ru-RU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17431" y="192466"/>
            <a:ext cx="10457646" cy="30025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Для занятий и изготовления специальных пособий для детей с нарушением зрения подходит инновационная </a:t>
            </a:r>
            <a:r>
              <a:rPr lang="ru-RU" b="1" dirty="0" err="1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тифлотехника</a:t>
            </a:r>
            <a:r>
              <a:rPr lang="ru-RU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аппарат «</a:t>
            </a:r>
            <a:r>
              <a:rPr lang="ru-RU" b="1" dirty="0" err="1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Draftsman</a:t>
            </a:r>
            <a:r>
              <a:rPr lang="ru-RU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 и устройство по созданию тактильной графики «PIAF». Данные устройства позволяют: </a:t>
            </a:r>
          </a:p>
          <a:p>
            <a:pPr algn="just"/>
            <a:endParaRPr lang="ru-RU" sz="800" b="1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создавать пособия и изображения с учетом индивидуальных особенностей детей, что вызывает интерес у детей, желание заниматься;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короткие сроки развивать осязание, т.к. интерес ребенка на занятиях поддерживается долгое время из-за возможности смены заданий;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заниматься с детьми с различными зрительными патологиями и осязательными возможностями;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моторику, зрительно-моторную координацию, ориентировку в пространстве, формировать предметные представления.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378040" y="3688993"/>
            <a:ext cx="2881822" cy="2336321"/>
          </a:xfrm>
          <a:prstGeom prst="round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7614764" y="3688994"/>
            <a:ext cx="2752730" cy="2336322"/>
          </a:xfrm>
          <a:prstGeom prst="roundRect">
            <a:avLst>
              <a:gd name="adj" fmla="val 1783"/>
            </a:avLst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 rot="5400000">
            <a:off x="4632283" y="4073835"/>
            <a:ext cx="2610844" cy="2473834"/>
          </a:xfrm>
          <a:prstGeom prst="roundRect">
            <a:avLst/>
          </a:prstGeom>
          <a:blipFill dpi="0" rotWithShape="1">
            <a:blip r:embed="rId4" cstate="email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899252" y="3725842"/>
            <a:ext cx="4302843" cy="3062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ArchUp">
              <a:avLst/>
            </a:prstTxWarp>
          </a:bodyPr>
          <a:lstStyle/>
          <a:p>
            <a:pPr algn="ctr"/>
            <a:endParaRPr lang="ru-RU" dirty="0">
              <a:ln>
                <a:solidFill>
                  <a:srgbClr val="FF0000"/>
                </a:solidFill>
              </a:ln>
              <a:solidFill>
                <a:srgbClr val="FF00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  <a:p>
            <a:pPr algn="ctr"/>
            <a:endParaRPr lang="ru-RU" dirty="0">
              <a:ln>
                <a:solidFill>
                  <a:srgbClr val="FF0000"/>
                </a:solidFill>
              </a:ln>
              <a:solidFill>
                <a:srgbClr val="FF00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  <a:p>
            <a:pPr algn="ctr"/>
            <a:endParaRPr lang="ru-RU" dirty="0">
              <a:ln>
                <a:solidFill>
                  <a:srgbClr val="FF0000"/>
                </a:solidFill>
              </a:ln>
              <a:solidFill>
                <a:srgbClr val="FF00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  <a:p>
            <a:pPr algn="ctr"/>
            <a:endParaRPr lang="ru-RU" dirty="0">
              <a:ln>
                <a:solidFill>
                  <a:srgbClr val="FF0000"/>
                </a:solidFill>
              </a:ln>
              <a:solidFill>
                <a:srgbClr val="FF00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  <a:p>
            <a:pPr algn="ctr"/>
            <a:endParaRPr lang="ru-RU" dirty="0">
              <a:ln>
                <a:solidFill>
                  <a:srgbClr val="FF0000"/>
                </a:solidFill>
              </a:ln>
              <a:solidFill>
                <a:srgbClr val="FF00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  <a:p>
            <a:pPr algn="ctr"/>
            <a:endParaRPr lang="ru-RU" dirty="0">
              <a:ln>
                <a:solidFill>
                  <a:srgbClr val="FF0000"/>
                </a:solidFill>
              </a:ln>
              <a:solidFill>
                <a:srgbClr val="FF00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  <a:p>
            <a:pPr algn="ctr"/>
            <a:endParaRPr lang="ru-RU" dirty="0">
              <a:ln>
                <a:solidFill>
                  <a:srgbClr val="FF0000"/>
                </a:solidFill>
              </a:ln>
              <a:solidFill>
                <a:srgbClr val="FF00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  <a:p>
            <a:pPr algn="ctr"/>
            <a:endParaRPr lang="ru-RU" dirty="0">
              <a:ln>
                <a:solidFill>
                  <a:srgbClr val="FF0000"/>
                </a:solidFill>
              </a:ln>
              <a:solidFill>
                <a:srgbClr val="FF00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  <a:p>
            <a:pPr algn="ctr"/>
            <a:endParaRPr lang="ru-RU" dirty="0">
              <a:ln>
                <a:solidFill>
                  <a:srgbClr val="FF0000"/>
                </a:solidFill>
              </a:ln>
              <a:solidFill>
                <a:srgbClr val="FF00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  <a:p>
            <a:pPr algn="ctr"/>
            <a:endParaRPr lang="ru-RU" dirty="0">
              <a:ln>
                <a:solidFill>
                  <a:srgbClr val="FF0000"/>
                </a:solidFill>
              </a:ln>
              <a:solidFill>
                <a:srgbClr val="FF00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  <a:p>
            <a:pPr algn="ctr"/>
            <a:r>
              <a:rPr lang="ru-RU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Пособия, созданные </a:t>
            </a:r>
          </a:p>
          <a:p>
            <a:pPr algn="ctr"/>
            <a:r>
              <a:rPr lang="ru-RU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на данных устройствах</a:t>
            </a:r>
          </a:p>
        </p:txBody>
      </p:sp>
      <p:sp>
        <p:nvSpPr>
          <p:cNvPr id="13" name="Прямоугольник 12"/>
          <p:cNvSpPr/>
          <p:nvPr/>
        </p:nvSpPr>
        <p:spPr>
          <a:xfrm rot="1235823">
            <a:off x="6481741" y="3725842"/>
            <a:ext cx="5148058" cy="3062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ArchUp">
              <a:avLst/>
            </a:prstTxWarp>
          </a:bodyPr>
          <a:lstStyle/>
          <a:p>
            <a:pPr algn="ctr"/>
            <a:r>
              <a:rPr lang="ru-RU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Устройство по созданию тактильной </a:t>
            </a:r>
          </a:p>
          <a:p>
            <a:pPr algn="ctr"/>
            <a:r>
              <a:rPr lang="ru-RU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графики «</a:t>
            </a:r>
            <a:r>
              <a:rPr lang="en-US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PIAF</a:t>
            </a:r>
            <a:r>
              <a:rPr lang="ru-RU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60162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854558"/>
            <a:ext cx="12192001" cy="500344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721995" y="321972"/>
            <a:ext cx="4185634" cy="10689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146220" y="1481070"/>
            <a:ext cx="10006884" cy="49509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Нарушение зрения неизбежно оказывают отрицательное влияние на зрительный акт, снижает количество и качество воспринимаемой информации. Снижение зрительных функций обуславливает фрагментарность, искаженность восприятия, затрудняет установление причинно-следственных связей между предметами и явлениями, снижает уровень эмоционального восприятия объектов внешнего мира. Очевидно, что снижение зрительных функций приводит к нарушению нормального взаимодействия ребенка со средой. </a:t>
            </a:r>
            <a:r>
              <a:rPr lang="ru-RU" sz="2400" b="1" dirty="0"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Трудности у детей с нарушением зрения возникают в процессе восприятия, обследования и опознания предметов только зрительным способом, без использования сохранных анализаторов, что не дает им полной, точной и неискаженной картины видения объекта.</a:t>
            </a:r>
          </a:p>
        </p:txBody>
      </p:sp>
    </p:spTree>
    <p:extLst>
      <p:ext uri="{BB962C8B-B14F-4D97-AF65-F5344CB8AC3E}">
        <p14:creationId xmlns:p14="http://schemas.microsoft.com/office/powerpoint/2010/main" val="310000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215425" y="0"/>
            <a:ext cx="8976575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480956" y="332654"/>
            <a:ext cx="7723664" cy="61926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Учеными доказано сходство зрительного и осязательного восприятия. С помощью осязания, как и зрения, возможно определение контуров объектов (их внешних очертаний), что является обязательным условием к возникновению целостного образа объекта. Такое сходство осязательного и зрительного восприятия служит основанием к тому, что осязание может выступать в качестве мощного средства компенсации нарушенного зрения. </a:t>
            </a:r>
            <a:r>
              <a:rPr lang="ru-RU" sz="2000" b="1" dirty="0"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То что ребенок не видит нарушенным зрением, он может ощутить с помощью  осязания. 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результате этого воспринимаемый образ становится полным, четким, детальным, лучше запоминается.</a:t>
            </a:r>
          </a:p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Чтобы воздействовать одновременно на зрение и осязание в работе необходимо использовать специальные пособия с рифленой поверхностью, выпуклым контурным изображением и т.д., а так же учитывать зрительные возможности каждого ребенка.  </a:t>
            </a:r>
          </a:p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В связи с этим встает вопрос о содержании предоставляемой в ходе образовательного процесса коррекционной помощи, направленной на формирование тактильно-кинестетического анализа и синтеза признаков и свойств предметного мира у данной категории детей.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80686" y="330457"/>
            <a:ext cx="2944969" cy="8628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ГИПОТИЗА:</a:t>
            </a:r>
          </a:p>
        </p:txBody>
      </p:sp>
    </p:spTree>
    <p:extLst>
      <p:ext uri="{BB962C8B-B14F-4D97-AF65-F5344CB8AC3E}">
        <p14:creationId xmlns:p14="http://schemas.microsoft.com/office/powerpoint/2010/main" val="2068955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034066" y="249916"/>
            <a:ext cx="10363737" cy="1699416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 fontScale="92500"/>
          </a:bodyPr>
          <a:lstStyle>
            <a:lvl1pPr algn="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2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6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проекта:</a:t>
            </a:r>
          </a:p>
          <a:p>
            <a:pPr algn="l"/>
            <a:br>
              <a:rPr lang="ru-RU" sz="36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зрительного восприятия у детей с нарушениями зрения с помощью устройства по созданию тактильной графики «</a:t>
            </a:r>
            <a:r>
              <a:rPr lang="en-US" sz="20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PIAF</a:t>
            </a:r>
            <a:r>
              <a:rPr lang="ru-RU" sz="20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en-US" sz="20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аппарата</a:t>
            </a:r>
            <a:r>
              <a:rPr lang="en-US" sz="20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sz="2000" b="1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Driftsman</a:t>
            </a:r>
            <a:r>
              <a:rPr lang="ru-RU" sz="20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1162854" y="1949332"/>
            <a:ext cx="6542467" cy="936484"/>
          </a:xfrm>
        </p:spPr>
        <p:txBody>
          <a:bodyPr>
            <a:normAutofit/>
          </a:bodyPr>
          <a:lstStyle/>
          <a:p>
            <a:pPr algn="l"/>
            <a:r>
              <a:rPr lang="ru-RU" sz="36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проекта: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2815936"/>
            <a:ext cx="12192000" cy="4042065"/>
          </a:xfrm>
          <a:prstGeom prst="rect">
            <a:avLst/>
          </a:prstGeom>
          <a:solidFill>
            <a:srgbClr val="1342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034066" y="2933098"/>
            <a:ext cx="10247827" cy="37142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осязание и мелкую моторики как средство компенсации зрительной недостаточности у дошкольников с косоглазием и </a:t>
            </a:r>
            <a:r>
              <a:rPr lang="ru-RU" sz="2400" b="1" dirty="0" err="1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амблиопией</a:t>
            </a:r>
            <a:r>
              <a:rPr lang="ru-RU" sz="2400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по программе «Сказочный мир осязания».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предметные представления детей с помощью зрения и осязания. 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Научить детей использовать аппарат «</a:t>
            </a:r>
            <a:r>
              <a:rPr lang="ru-RU" sz="2400" b="1" dirty="0" err="1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Draftsman</a:t>
            </a:r>
            <a:r>
              <a:rPr lang="ru-RU" sz="2400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 и устройство по созданию тактильной графики «PIAF» при обследовании и восприятии предметов и объектов окружающей действительности.</a:t>
            </a:r>
          </a:p>
        </p:txBody>
      </p:sp>
    </p:spTree>
    <p:extLst>
      <p:ext uri="{BB962C8B-B14F-4D97-AF65-F5344CB8AC3E}">
        <p14:creationId xmlns:p14="http://schemas.microsoft.com/office/powerpoint/2010/main" val="2678404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ятно 2 1"/>
          <p:cNvSpPr/>
          <p:nvPr/>
        </p:nvSpPr>
        <p:spPr>
          <a:xfrm rot="782978">
            <a:off x="1619882" y="-208926"/>
            <a:ext cx="10316427" cy="6858433"/>
          </a:xfrm>
          <a:prstGeom prst="irregularSeal2">
            <a:avLst/>
          </a:prstGeom>
          <a:solidFill>
            <a:schemeClr val="accent2"/>
          </a:solidFill>
          <a:ln w="28575"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590590" y="689605"/>
            <a:ext cx="7748788" cy="10560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ЧЕМУ НАУЧАТСЯ ДЕТИ В РЕЗУЛЬТАТЕ РЕАЛИЗАЦИИ ПРОЕКТА: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325021" y="1714059"/>
            <a:ext cx="6597056" cy="33567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научаться пользоваться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тифлотехническими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средствами для создания тактильных изображений.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научатся использовать зрительное и осязательное восприятие при обследовании предметов и объектов.</a:t>
            </a:r>
          </a:p>
          <a:p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Предметные представления детей об окружающем обогатятся,  станут целостными, детальными .</a:t>
            </a:r>
          </a:p>
          <a:p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Улучшится зрительное и осязательное восприятие.</a:t>
            </a:r>
          </a:p>
        </p:txBody>
      </p:sp>
    </p:spTree>
    <p:extLst>
      <p:ext uri="{BB962C8B-B14F-4D97-AF65-F5344CB8AC3E}">
        <p14:creationId xmlns:p14="http://schemas.microsoft.com/office/powerpoint/2010/main" val="3503237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" y="1808018"/>
            <a:ext cx="12192000" cy="504998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184856" y="638089"/>
            <a:ext cx="8603380" cy="8628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СТРАТЕГИЯ ДОСТИЖЕНИЯ </a:t>
            </a:r>
          </a:p>
          <a:p>
            <a:r>
              <a:rPr lang="ru-RU" sz="3600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ПОСТАВЛЕННЫХ ЗАДАЧ 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81825" y="2088573"/>
            <a:ext cx="10161432" cy="44473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Дети с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амблиопией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косоглазием нуждаются в развитии осязания в большей степени, чем слепые. В повседневной жизни такие дошкольники привыкли пользоваться своим зрением для познания окружающего, а оно у них дефектное, поэтому дети получают ограниченную, а иногда и искаженную информацию об окружающем. Поэтому таких детей надо учить рациональному использованию остаточного зрения и осязания. </a:t>
            </a:r>
          </a:p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Коррекционная работа по развитию осязания у детей с нарушением зрения будет эффективной при условии включения в ее содержание следующих направлений: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руки к осязательному обследованию предметов.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Ознакомление детей с инновационными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тифлотехническими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средствами (аппарат «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Draftsman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и устройством по созданию тактильной графики «PIAF»).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осязательного обследования с использованием сенсорных эталонов.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осязательного обследования и восприятия предметов. </a:t>
            </a:r>
          </a:p>
          <a:p>
            <a:pPr marL="457200" indent="-457200" algn="just">
              <a:buFont typeface="+mj-lt"/>
              <a:buAutoNum type="arabicPeriod"/>
            </a:pP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7035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нтеграл">
  <a:themeElements>
    <a:clrScheme name="Синий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Интеграл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нтеграл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A41AC481-B287-49C8-90EF-C669597D2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1619</TotalTime>
  <Words>2211</Words>
  <Application>Microsoft Office PowerPoint</Application>
  <PresentationFormat>Широкоэкранный</PresentationFormat>
  <Paragraphs>156</Paragraphs>
  <Slides>20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7" baseType="lpstr">
      <vt:lpstr>Calibri</vt:lpstr>
      <vt:lpstr>Times New Roman</vt:lpstr>
      <vt:lpstr>Tw Cen MT</vt:lpstr>
      <vt:lpstr>Tw Cen MT Condensed</vt:lpstr>
      <vt:lpstr>Wingdings</vt:lpstr>
      <vt:lpstr>Wingdings 3</vt:lpstr>
      <vt:lpstr>Интеграл</vt:lpstr>
      <vt:lpstr> ПРОЕКТ в старшей специализированной разновозрастной группе с 5 до 7 лет «Наши пальчики помогут сделать зоркими глаза»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Задачи проекта: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в старшей разновозрастной специализированной группе от 5 до 7 лет «Наши пальчики помогут сделать зоркими глаза»</dc:title>
  <dc:creator>Zolotoy1</dc:creator>
  <cp:lastModifiedBy>Елена Токмакова</cp:lastModifiedBy>
  <cp:revision>137</cp:revision>
  <cp:lastPrinted>2016-04-19T14:13:24Z</cp:lastPrinted>
  <dcterms:created xsi:type="dcterms:W3CDTF">2015-12-09T06:34:16Z</dcterms:created>
  <dcterms:modified xsi:type="dcterms:W3CDTF">2021-03-12T10:07:26Z</dcterms:modified>
</cp:coreProperties>
</file>