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6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58" r:id="rId5"/>
    <p:sldId id="262" r:id="rId6"/>
    <p:sldId id="266" r:id="rId7"/>
    <p:sldId id="274" r:id="rId8"/>
    <p:sldId id="269" r:id="rId9"/>
    <p:sldId id="265" r:id="rId10"/>
    <p:sldId id="268" r:id="rId11"/>
    <p:sldId id="267" r:id="rId12"/>
    <p:sldId id="270" r:id="rId13"/>
    <p:sldId id="272" r:id="rId14"/>
    <p:sldId id="271" r:id="rId15"/>
    <p:sldId id="275" r:id="rId16"/>
    <p:sldId id="276" r:id="rId17"/>
    <p:sldId id="277" r:id="rId18"/>
    <p:sldId id="279" r:id="rId19"/>
    <p:sldId id="278" r:id="rId20"/>
    <p:sldId id="263" r:id="rId21"/>
    <p:sldId id="264" r:id="rId22"/>
    <p:sldId id="259" r:id="rId23"/>
    <p:sldId id="280" r:id="rId24"/>
    <p:sldId id="281" r:id="rId25"/>
    <p:sldId id="284" r:id="rId26"/>
    <p:sldId id="282" r:id="rId27"/>
    <p:sldId id="285" r:id="rId28"/>
    <p:sldId id="283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565"/>
    <a:srgbClr val="1DC12F"/>
    <a:srgbClr val="6AD554"/>
    <a:srgbClr val="FBF1D8"/>
    <a:srgbClr val="DECE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1" autoAdjust="0"/>
    <p:restoredTop sz="94660"/>
  </p:normalViewPr>
  <p:slideViewPr>
    <p:cSldViewPr snapToGrid="0">
      <p:cViewPr varScale="1">
        <p:scale>
          <a:sx n="83" d="100"/>
          <a:sy n="83" d="100"/>
        </p:scale>
        <p:origin x="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537B4-2EC8-4767-AC0E-B2C8ED3B28CB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D895-62A8-4403-8D80-63C1521C9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367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537B4-2EC8-4767-AC0E-B2C8ED3B28CB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D895-62A8-4403-8D80-63C1521C9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314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537B4-2EC8-4767-AC0E-B2C8ED3B28CB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D895-62A8-4403-8D80-63C1521C9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804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537B4-2EC8-4767-AC0E-B2C8ED3B28CB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D895-62A8-4403-8D80-63C1521C9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812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537B4-2EC8-4767-AC0E-B2C8ED3B28CB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D895-62A8-4403-8D80-63C1521C9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698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537B4-2EC8-4767-AC0E-B2C8ED3B28CB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D895-62A8-4403-8D80-63C1521C9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162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537B4-2EC8-4767-AC0E-B2C8ED3B28CB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D895-62A8-4403-8D80-63C1521C9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508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537B4-2EC8-4767-AC0E-B2C8ED3B28CB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D895-62A8-4403-8D80-63C1521C9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314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537B4-2EC8-4767-AC0E-B2C8ED3B28CB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D895-62A8-4403-8D80-63C1521C9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177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537B4-2EC8-4767-AC0E-B2C8ED3B28CB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D895-62A8-4403-8D80-63C1521C9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388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537B4-2EC8-4767-AC0E-B2C8ED3B28CB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D895-62A8-4403-8D80-63C1521C9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165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537B4-2EC8-4767-AC0E-B2C8ED3B28CB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9D895-62A8-4403-8D80-63C1521C9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805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524000" y="193183"/>
            <a:ext cx="9976834" cy="9291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65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«Детский сад №7 «Золотой ключик» городского округа г. Урюпинска Волгоградской области</a:t>
            </a:r>
            <a:endParaRPr lang="ru-RU" b="1" dirty="0">
              <a:solidFill>
                <a:srgbClr val="FF656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290034" y="1373221"/>
            <a:ext cx="10444766" cy="23616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Разработка адаптированных программ в МБДОУ</a:t>
            </a:r>
            <a:endParaRPr lang="ru-RU" sz="4400" dirty="0">
              <a:solidFill>
                <a:schemeClr val="accent4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21262" y="4443605"/>
            <a:ext cx="4468969" cy="18125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</a:rPr>
              <a:t>Автор: </a:t>
            </a:r>
            <a:r>
              <a:rPr lang="ru-RU" b="1" dirty="0" smtClean="0"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</a:rPr>
              <a:t>учитель-дефектолог МБДОУ «Детский сад № 7 «Золотой ключик» городского округа г. Урюпинска</a:t>
            </a:r>
          </a:p>
          <a:p>
            <a:r>
              <a:rPr lang="ru-RU" sz="2400" b="1" dirty="0" smtClean="0"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</a:rPr>
              <a:t>МАКЕЕВА Елена Владимировна</a:t>
            </a:r>
            <a:endParaRPr lang="ru-RU" sz="2400" b="1" dirty="0">
              <a:effectLst>
                <a:glow rad="101600">
                  <a:schemeClr val="accent6">
                    <a:lumMod val="50000"/>
                    <a:alpha val="60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38779" y="3933825"/>
            <a:ext cx="3245476" cy="2196520"/>
          </a:xfrm>
          <a:custGeom>
            <a:avLst/>
            <a:gdLst>
              <a:gd name="connsiteX0" fmla="*/ 0 w 3232597"/>
              <a:gd name="connsiteY0" fmla="*/ 0 h 2196520"/>
              <a:gd name="connsiteX1" fmla="*/ 3232597 w 3232597"/>
              <a:gd name="connsiteY1" fmla="*/ 0 h 2196520"/>
              <a:gd name="connsiteX2" fmla="*/ 3232597 w 3232597"/>
              <a:gd name="connsiteY2" fmla="*/ 2196520 h 2196520"/>
              <a:gd name="connsiteX3" fmla="*/ 0 w 3232597"/>
              <a:gd name="connsiteY3" fmla="*/ 2196520 h 2196520"/>
              <a:gd name="connsiteX4" fmla="*/ 0 w 3232597"/>
              <a:gd name="connsiteY4" fmla="*/ 0 h 2196520"/>
              <a:gd name="connsiteX0" fmla="*/ 0 w 3245476"/>
              <a:gd name="connsiteY0" fmla="*/ 1004552 h 2196520"/>
              <a:gd name="connsiteX1" fmla="*/ 3245476 w 3245476"/>
              <a:gd name="connsiteY1" fmla="*/ 0 h 2196520"/>
              <a:gd name="connsiteX2" fmla="*/ 3245476 w 3245476"/>
              <a:gd name="connsiteY2" fmla="*/ 2196520 h 2196520"/>
              <a:gd name="connsiteX3" fmla="*/ 12879 w 3245476"/>
              <a:gd name="connsiteY3" fmla="*/ 2196520 h 2196520"/>
              <a:gd name="connsiteX4" fmla="*/ 0 w 3245476"/>
              <a:gd name="connsiteY4" fmla="*/ 1004552 h 2196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5476" h="2196520">
                <a:moveTo>
                  <a:pt x="0" y="1004552"/>
                </a:moveTo>
                <a:lnTo>
                  <a:pt x="3245476" y="0"/>
                </a:lnTo>
                <a:lnTo>
                  <a:pt x="3245476" y="2196520"/>
                </a:lnTo>
                <a:lnTo>
                  <a:pt x="12879" y="2196520"/>
                </a:lnTo>
                <a:lnTo>
                  <a:pt x="0" y="1004552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216" t="-11803" r="-19146" b="-162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967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flipV="1">
            <a:off x="0" y="-1"/>
            <a:ext cx="12192000" cy="685799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-199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effectLst>
                <a:glow rad="101600">
                  <a:srgbClr val="FF6565">
                    <a:alpha val="60000"/>
                  </a:srgb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931" y="940157"/>
            <a:ext cx="11359167" cy="5628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Коррекционные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принципы и подходы лишь дополняют пункт ООП ДО для групп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компенсирующей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и комбинированной направленности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algn="just"/>
            <a:endParaRPr lang="ru-RU" sz="800" dirty="0"/>
          </a:p>
          <a:p>
            <a:pPr algn="just"/>
            <a:r>
              <a:rPr lang="ru-RU" sz="2000" b="1" dirty="0" smtClean="0">
                <a:solidFill>
                  <a:srgbClr val="FF6565"/>
                </a:solidFill>
              </a:rPr>
              <a:t>Пример:</a:t>
            </a:r>
          </a:p>
          <a:p>
            <a:pPr algn="just"/>
            <a:endParaRPr lang="ru-RU" sz="800" b="1" dirty="0">
              <a:solidFill>
                <a:srgbClr val="FF6565"/>
              </a:solidFill>
            </a:endParaRPr>
          </a:p>
          <a:p>
            <a:pPr algn="just"/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•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этиопатогенетический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(учета этиологии и механизмов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нарушения);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pPr algn="just"/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• онтогенетический принцип;</a:t>
            </a:r>
          </a:p>
          <a:p>
            <a:pPr algn="just"/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•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принцип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развивающего обучения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;</a:t>
            </a:r>
          </a:p>
          <a:p>
            <a:pPr algn="just"/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•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принцип интеграции усилий специалистов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и т.д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pPr algn="just"/>
            <a:endParaRPr lang="ru-RU" sz="800" dirty="0"/>
          </a:p>
          <a:p>
            <a:pPr algn="just"/>
            <a:r>
              <a:rPr lang="ru-RU" sz="2000" b="1" dirty="0">
                <a:solidFill>
                  <a:srgbClr val="FF6565"/>
                </a:solidFill>
              </a:rPr>
              <a:t>Подходы к формированию Программы</a:t>
            </a:r>
            <a:r>
              <a:rPr lang="ru-RU" sz="2000" b="1" dirty="0" smtClean="0">
                <a:solidFill>
                  <a:srgbClr val="FF6565"/>
                </a:solidFill>
              </a:rPr>
              <a:t>:</a:t>
            </a:r>
          </a:p>
          <a:p>
            <a:pPr algn="just"/>
            <a:endParaRPr lang="ru-RU" sz="800" b="1" dirty="0">
              <a:solidFill>
                <a:srgbClr val="FF6565"/>
              </a:solidFill>
            </a:endParaRPr>
          </a:p>
          <a:p>
            <a:pPr algn="just"/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•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осуществление комплексного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(клинико-физиологический, психолого-педагогический)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подхода к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диагностике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и коррекционной помощи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детям с ОВЗ;</a:t>
            </a:r>
          </a:p>
          <a:p>
            <a:pPr algn="just"/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•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осуществление индивидуального подхода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при выполнении коррекционной работы с детьми с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ОВЗ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;</a:t>
            </a:r>
          </a:p>
          <a:p>
            <a:pPr algn="just"/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•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осуществление дифференцированного подхода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к детям в зависимости от их психического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состояния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и способов ориентации в познании окружающего мира, включая применение специальных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форм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и методов работы с детьми, оригинальных наглядных пособий, наполняемости групп и методики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индивидуально-подгруппового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обучения;</a:t>
            </a:r>
          </a:p>
          <a:p>
            <a:pPr algn="just"/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• 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осуществление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деятельностного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подхода к коррекции недостатков психофизического развития у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детей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с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ОВЗ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2400" y="103032"/>
            <a:ext cx="11990231" cy="5473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effectLst>
                  <a:glow rad="101600">
                    <a:srgbClr val="FF6565">
                      <a:alpha val="60000"/>
                    </a:srgbClr>
                  </a:glow>
                </a:effectLst>
              </a:rPr>
              <a:t>Принципы и подходы к формированию </a:t>
            </a:r>
            <a:r>
              <a:rPr lang="ru-RU" sz="3200" b="1" dirty="0" smtClean="0">
                <a:effectLst>
                  <a:glow rad="101600">
                    <a:srgbClr val="FF6565">
                      <a:alpha val="60000"/>
                    </a:srgbClr>
                  </a:glow>
                </a:effectLst>
              </a:rPr>
              <a:t>АООП </a:t>
            </a:r>
            <a:r>
              <a:rPr lang="ru-RU" sz="3200" b="1" dirty="0">
                <a:effectLst>
                  <a:glow rad="101600">
                    <a:srgbClr val="FF6565">
                      <a:alpha val="60000"/>
                    </a:srgbClr>
                  </a:glow>
                </a:effectLst>
              </a:rPr>
              <a:t>ДО</a:t>
            </a:r>
          </a:p>
        </p:txBody>
      </p:sp>
    </p:spTree>
    <p:extLst>
      <p:ext uri="{BB962C8B-B14F-4D97-AF65-F5344CB8AC3E}">
        <p14:creationId xmlns:p14="http://schemas.microsoft.com/office/powerpoint/2010/main" val="866456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flipV="1">
            <a:off x="0" y="-1"/>
            <a:ext cx="12192000" cy="685799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-199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effectLst>
                <a:glow rad="101600">
                  <a:srgbClr val="FF6565">
                    <a:alpha val="60000"/>
                  </a:srgb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1065" y="708338"/>
            <a:ext cx="11140225" cy="5847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srgbClr val="FF6565"/>
                </a:solidFill>
              </a:rPr>
              <a:t>Место </a:t>
            </a:r>
            <a:r>
              <a:rPr lang="ru-RU" sz="2000" b="1" dirty="0">
                <a:solidFill>
                  <a:srgbClr val="FF6565"/>
                </a:solidFill>
              </a:rPr>
              <a:t>расположения дошкольной образовательной организации,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особенности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здания и прогулочной площадки, их влияние на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организацию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образовательной деятельности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pPr algn="just"/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  <a:p>
            <a:pPr algn="just"/>
            <a:r>
              <a:rPr lang="ru-RU" sz="2000" b="1" dirty="0" smtClean="0">
                <a:solidFill>
                  <a:srgbClr val="FF6565"/>
                </a:solidFill>
              </a:rPr>
              <a:t>Характеристика </a:t>
            </a:r>
            <a:r>
              <a:rPr lang="ru-RU" sz="2000" b="1" dirty="0">
                <a:solidFill>
                  <a:srgbClr val="FF6565"/>
                </a:solidFill>
              </a:rPr>
              <a:t>национально-культурных особенностей,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социального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окружения, влияющих на организацию образовательной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деятельности.</a:t>
            </a:r>
          </a:p>
          <a:p>
            <a:pPr algn="just"/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  <a:p>
            <a:pPr algn="just"/>
            <a:r>
              <a:rPr lang="ru-RU" sz="2000" b="1" dirty="0" smtClean="0">
                <a:solidFill>
                  <a:srgbClr val="FF6565"/>
                </a:solidFill>
              </a:rPr>
              <a:t>Сведения </a:t>
            </a:r>
            <a:r>
              <a:rPr lang="ru-RU" sz="2000" b="1" dirty="0">
                <a:solidFill>
                  <a:srgbClr val="FF6565"/>
                </a:solidFill>
              </a:rPr>
              <a:t>о группах, функционирующих в дошкольной </a:t>
            </a:r>
            <a:r>
              <a:rPr lang="ru-RU" sz="2000" b="1" dirty="0" smtClean="0">
                <a:solidFill>
                  <a:srgbClr val="FF6565"/>
                </a:solidFill>
              </a:rPr>
              <a:t>образовательной </a:t>
            </a:r>
            <a:r>
              <a:rPr lang="ru-RU" sz="2000" b="1" dirty="0">
                <a:solidFill>
                  <a:srgbClr val="FF6565"/>
                </a:solidFill>
              </a:rPr>
              <a:t>организации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(количество функционирующих групп с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ОВЗ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, наполняемость, направленность групп (общеразвивающая,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компенсирующая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, оздоровительная или комбинированная направленность),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количество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групп разной направленности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)</a:t>
            </a:r>
          </a:p>
          <a:p>
            <a:pPr algn="just"/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  <a:p>
            <a:pPr algn="just"/>
            <a:r>
              <a:rPr lang="ru-RU" sz="2000" b="1" dirty="0" smtClean="0">
                <a:solidFill>
                  <a:srgbClr val="FF6565"/>
                </a:solidFill>
              </a:rPr>
              <a:t>Сведения </a:t>
            </a:r>
            <a:r>
              <a:rPr lang="ru-RU" sz="2000" b="1" dirty="0">
                <a:solidFill>
                  <a:srgbClr val="FF6565"/>
                </a:solidFill>
              </a:rPr>
              <a:t>о родителях как участниках образовательных </a:t>
            </a:r>
            <a:r>
              <a:rPr lang="ru-RU" sz="2000" b="1" dirty="0" smtClean="0">
                <a:solidFill>
                  <a:srgbClr val="FF6565"/>
                </a:solidFill>
              </a:rPr>
              <a:t>отношений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(характеристика благополучия / неблагополучия семей на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момент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создания программы, образовательных запросов родителей на </a:t>
            </a:r>
          </a:p>
          <a:p>
            <a:pPr algn="just"/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момент создания программы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).</a:t>
            </a:r>
          </a:p>
          <a:p>
            <a:pPr algn="just"/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  <a:p>
            <a:pPr algn="just"/>
            <a:r>
              <a:rPr lang="ru-RU" sz="2000" b="1" dirty="0" smtClean="0">
                <a:solidFill>
                  <a:srgbClr val="FF6565"/>
                </a:solidFill>
              </a:rPr>
              <a:t>Характеристики </a:t>
            </a:r>
            <a:r>
              <a:rPr lang="ru-RU" sz="2000" b="1" dirty="0">
                <a:solidFill>
                  <a:srgbClr val="FF6565"/>
                </a:solidFill>
              </a:rPr>
              <a:t>особенностей развития детей дошкольного </a:t>
            </a:r>
            <a:r>
              <a:rPr lang="ru-RU" sz="2000" b="1" dirty="0" smtClean="0">
                <a:solidFill>
                  <a:srgbClr val="FF6565"/>
                </a:solidFill>
              </a:rPr>
              <a:t>возраста с </a:t>
            </a:r>
            <a:r>
              <a:rPr lang="ru-RU" sz="2000" b="1" dirty="0">
                <a:solidFill>
                  <a:srgbClr val="FF6565"/>
                </a:solidFill>
              </a:rPr>
              <a:t>ОВЗ 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(указываются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основные возрастные психолого-педагогические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характеристики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, их значимость для реализации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Программы. Для этого используется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материал коррекционной  педагогики и психологии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)</a:t>
            </a:r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0152" y="-25759"/>
            <a:ext cx="11938716" cy="573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Значимые для разработки </a:t>
            </a:r>
            <a:r>
              <a:rPr lang="ru-RU" sz="3200" b="1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Программы характеристики</a:t>
            </a:r>
            <a:endParaRPr lang="ru-RU" sz="3200" b="1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7420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40913" y="837126"/>
            <a:ext cx="10483402" cy="5666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Использование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специальных образовательных программ и методов,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специальных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методических пособий и дидактических материалов .</a:t>
            </a:r>
          </a:p>
          <a:p>
            <a:pPr algn="just"/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В дошкольном учреждении в группах коррекционной и комбинированной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направленности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реализуется адаптированная образовательная программа для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детей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с ………….. (указать). </a:t>
            </a:r>
          </a:p>
          <a:p>
            <a:pPr algn="just"/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Адаптированная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образовательная программа составлена на основе </a:t>
            </a:r>
          </a:p>
          <a:p>
            <a:pPr algn="just"/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основной образовательной программы ДО МБДОУ и примерной вариативной </a:t>
            </a:r>
          </a:p>
          <a:p>
            <a:pPr algn="just"/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образовательной программы «………….» (название программы, авторы) и </a:t>
            </a:r>
          </a:p>
          <a:p>
            <a:pPr algn="just"/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методических рекомендаций …………… (указать каких). </a:t>
            </a:r>
          </a:p>
          <a:p>
            <a:pPr algn="just"/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Например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:</a:t>
            </a:r>
          </a:p>
          <a:p>
            <a:pPr algn="just"/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«Примерная адаптированная основная образовательная программа для детей </a:t>
            </a:r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с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нарушением зрения» А.М.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Витковская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, С.Г. Генкин, Л.М.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Егормина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, С.Ю. </a:t>
            </a:r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Кондратьева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, И.Н. Л.А. Рудакова, Е.Б. Семенова,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Л.В.Фомичева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, Н.Н. Яковлева;</a:t>
            </a:r>
          </a:p>
          <a:p>
            <a:pPr algn="just"/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Программы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специальных (коррекционных) образовательных учреждений IV вида </a:t>
            </a:r>
          </a:p>
          <a:p>
            <a:pPr algn="just"/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(для детей с нарушением зрения). Коррекционная работа в детском саду под ред. </a:t>
            </a:r>
          </a:p>
          <a:p>
            <a:pPr algn="just"/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Л.И. Плаксиной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2400" y="103032"/>
            <a:ext cx="11990231" cy="9272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effectLst>
                  <a:glow rad="101600">
                    <a:srgbClr val="FF6565">
                      <a:alpha val="60000"/>
                    </a:srgbClr>
                  </a:glow>
                </a:effectLst>
              </a:rPr>
              <a:t>Содержание образовательной деятельности </a:t>
            </a:r>
          </a:p>
          <a:p>
            <a:pPr algn="ctr"/>
            <a:r>
              <a:rPr lang="ru-RU" sz="3200" b="1" dirty="0">
                <a:effectLst>
                  <a:glow rad="101600">
                    <a:srgbClr val="FF6565">
                      <a:alpha val="60000"/>
                    </a:srgbClr>
                  </a:glow>
                </a:effectLst>
              </a:rPr>
              <a:t>проектируется по пяти образовательным областям </a:t>
            </a:r>
          </a:p>
        </p:txBody>
      </p:sp>
    </p:spTree>
    <p:extLst>
      <p:ext uri="{BB962C8B-B14F-4D97-AF65-F5344CB8AC3E}">
        <p14:creationId xmlns:p14="http://schemas.microsoft.com/office/powerpoint/2010/main" val="3993226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flipV="1">
            <a:off x="0" y="0"/>
            <a:ext cx="12192000" cy="685799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-10668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effectLst>
                <a:glow rad="101600">
                  <a:srgbClr val="FF6565">
                    <a:alpha val="60000"/>
                  </a:srgb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1769" y="115911"/>
            <a:ext cx="11990231" cy="9272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effectLst>
                  <a:glow rad="101600">
                    <a:srgbClr val="FF6565">
                      <a:alpha val="60000"/>
                    </a:srgbClr>
                  </a:glow>
                </a:effectLst>
              </a:rPr>
              <a:t>Часть Программы, формируемая участниками </a:t>
            </a:r>
          </a:p>
          <a:p>
            <a:pPr algn="ctr"/>
            <a:r>
              <a:rPr lang="ru-RU" sz="3200" b="1" dirty="0">
                <a:effectLst>
                  <a:glow rad="101600">
                    <a:srgbClr val="FF6565">
                      <a:alpha val="60000"/>
                    </a:srgbClr>
                  </a:glow>
                </a:effectLst>
              </a:rPr>
              <a:t>образовательных отношений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31065" y="1159100"/>
            <a:ext cx="11140225" cy="53962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1. должна соответствовать: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образовательным потребностям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endParaRPr lang="ru-RU" sz="24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интересам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и мотивам детей, членов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их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семей и педагогов (анкетирование родителей); </a:t>
            </a:r>
            <a:endParaRPr lang="ru-RU" sz="24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  <a:p>
            <a:pPr algn="just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2. может быть ориентирована на: </a:t>
            </a:r>
            <a:endParaRPr lang="ru-RU" sz="24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специфику национальных условий,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социокультурных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и иных условий, в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которых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осуществляется образовательная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деятельность; </a:t>
            </a:r>
            <a:endParaRPr lang="ru-RU" sz="24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  <a:p>
            <a:pPr algn="just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3. учитывать: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материально-технические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условия ДОО,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инновационную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деятельность ДОО.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Прямоугольник 7"/>
          <p:cNvSpPr/>
          <p:nvPr/>
        </p:nvSpPr>
        <p:spPr>
          <a:xfrm flipH="1">
            <a:off x="8409905" y="4468969"/>
            <a:ext cx="3571740" cy="2237701"/>
          </a:xfrm>
          <a:custGeom>
            <a:avLst/>
            <a:gdLst>
              <a:gd name="connsiteX0" fmla="*/ 0 w 3232597"/>
              <a:gd name="connsiteY0" fmla="*/ 0 h 2196520"/>
              <a:gd name="connsiteX1" fmla="*/ 3232597 w 3232597"/>
              <a:gd name="connsiteY1" fmla="*/ 0 h 2196520"/>
              <a:gd name="connsiteX2" fmla="*/ 3232597 w 3232597"/>
              <a:gd name="connsiteY2" fmla="*/ 2196520 h 2196520"/>
              <a:gd name="connsiteX3" fmla="*/ 0 w 3232597"/>
              <a:gd name="connsiteY3" fmla="*/ 2196520 h 2196520"/>
              <a:gd name="connsiteX4" fmla="*/ 0 w 3232597"/>
              <a:gd name="connsiteY4" fmla="*/ 0 h 2196520"/>
              <a:gd name="connsiteX0" fmla="*/ 0 w 3245476"/>
              <a:gd name="connsiteY0" fmla="*/ 1004552 h 2196520"/>
              <a:gd name="connsiteX1" fmla="*/ 3245476 w 3245476"/>
              <a:gd name="connsiteY1" fmla="*/ 0 h 2196520"/>
              <a:gd name="connsiteX2" fmla="*/ 3245476 w 3245476"/>
              <a:gd name="connsiteY2" fmla="*/ 2196520 h 2196520"/>
              <a:gd name="connsiteX3" fmla="*/ 12879 w 3245476"/>
              <a:gd name="connsiteY3" fmla="*/ 2196520 h 2196520"/>
              <a:gd name="connsiteX4" fmla="*/ 0 w 3245476"/>
              <a:gd name="connsiteY4" fmla="*/ 1004552 h 2196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5476" h="2196520">
                <a:moveTo>
                  <a:pt x="0" y="1004552"/>
                </a:moveTo>
                <a:lnTo>
                  <a:pt x="3245476" y="0"/>
                </a:lnTo>
                <a:lnTo>
                  <a:pt x="3245476" y="2196520"/>
                </a:lnTo>
                <a:lnTo>
                  <a:pt x="12879" y="2196520"/>
                </a:lnTo>
                <a:lnTo>
                  <a:pt x="0" y="1004552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216" t="-11803" r="-19146" b="-162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659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flipV="1">
            <a:off x="0" y="-25758"/>
            <a:ext cx="12192000" cy="6883753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 b="-2514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effectLst>
                <a:glow rad="101600">
                  <a:srgbClr val="FF6565">
                    <a:alpha val="60000"/>
                  </a:srgb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405688"/>
            <a:ext cx="11938716" cy="7147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Описание образовательной деятельности по </a:t>
            </a:r>
          </a:p>
          <a:p>
            <a:pPr algn="ctr"/>
            <a:r>
              <a:rPr lang="ru-RU" sz="3200" b="1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профессиональной коррекции нарушений</a:t>
            </a:r>
          </a:p>
          <a:p>
            <a:pPr algn="ctr"/>
            <a:r>
              <a:rPr lang="ru-RU" sz="3200" b="1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развития детей: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31065" y="1551925"/>
            <a:ext cx="11140225" cy="5003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механизм адаптации/интеграции авторских вариативных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программ/парциальных программ варианты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endParaRPr lang="ru-RU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endParaRPr lang="ru-RU" sz="2000" dirty="0">
              <a:solidFill>
                <a:schemeClr val="accent4">
                  <a:lumMod val="75000"/>
                </a:schemeClr>
              </a:solidFill>
            </a:endParaRPr>
          </a:p>
          <a:p>
            <a:pPr algn="just"/>
            <a:r>
              <a:rPr lang="ru-RU" sz="2000" dirty="0">
                <a:solidFill>
                  <a:srgbClr val="FF6565"/>
                </a:solidFill>
              </a:rPr>
              <a:t>• адаптация авторской программы </a:t>
            </a:r>
            <a:r>
              <a:rPr lang="ru-RU" sz="2000" dirty="0" err="1">
                <a:solidFill>
                  <a:srgbClr val="FF6565"/>
                </a:solidFill>
              </a:rPr>
              <a:t>Нищевой</a:t>
            </a:r>
            <a:r>
              <a:rPr lang="ru-RU" sz="2000" dirty="0">
                <a:solidFill>
                  <a:srgbClr val="FF6565"/>
                </a:solidFill>
              </a:rPr>
              <a:t> Н.В. под условия ДОО;</a:t>
            </a:r>
          </a:p>
          <a:p>
            <a:pPr algn="just"/>
            <a:endParaRPr lang="ru-RU" sz="800" dirty="0" smtClean="0">
              <a:solidFill>
                <a:srgbClr val="FF6565"/>
              </a:solidFill>
            </a:endParaRPr>
          </a:p>
          <a:p>
            <a:pPr algn="just"/>
            <a:r>
              <a:rPr lang="ru-RU" sz="2000" dirty="0" smtClean="0">
                <a:solidFill>
                  <a:srgbClr val="FF6565"/>
                </a:solidFill>
              </a:rPr>
              <a:t>• </a:t>
            </a:r>
            <a:r>
              <a:rPr lang="ru-RU" sz="2000" dirty="0">
                <a:solidFill>
                  <a:srgbClr val="FF6565"/>
                </a:solidFill>
              </a:rPr>
              <a:t>замещение образовательной области «речевое развитие» авторской </a:t>
            </a:r>
            <a:r>
              <a:rPr lang="ru-RU" sz="2000" dirty="0" smtClean="0">
                <a:solidFill>
                  <a:srgbClr val="FF6565"/>
                </a:solidFill>
              </a:rPr>
              <a:t>программы </a:t>
            </a:r>
            <a:r>
              <a:rPr lang="ru-RU" sz="2000" dirty="0">
                <a:solidFill>
                  <a:srgbClr val="FF6565"/>
                </a:solidFill>
              </a:rPr>
              <a:t>под. ред. </a:t>
            </a:r>
            <a:r>
              <a:rPr lang="ru-RU" sz="2000" dirty="0" err="1">
                <a:solidFill>
                  <a:srgbClr val="FF6565"/>
                </a:solidFill>
              </a:rPr>
              <a:t>ВераксаН.Е</a:t>
            </a:r>
            <a:r>
              <a:rPr lang="ru-RU" sz="2000" dirty="0">
                <a:solidFill>
                  <a:srgbClr val="FF6565"/>
                </a:solidFill>
              </a:rPr>
              <a:t>. парциальной программой Филичевой </a:t>
            </a:r>
            <a:r>
              <a:rPr lang="ru-RU" sz="2000" dirty="0" smtClean="0">
                <a:solidFill>
                  <a:srgbClr val="FF6565"/>
                </a:solidFill>
              </a:rPr>
              <a:t>Т.Б</a:t>
            </a:r>
            <a:r>
              <a:rPr lang="ru-RU" sz="2000" dirty="0">
                <a:solidFill>
                  <a:srgbClr val="FF6565"/>
                </a:solidFill>
              </a:rPr>
              <a:t>., Тумановой Т.В., Чиркиной Г.В</a:t>
            </a:r>
            <a:r>
              <a:rPr lang="ru-RU" sz="2000" dirty="0" smtClean="0">
                <a:solidFill>
                  <a:srgbClr val="FF6565"/>
                </a:solidFill>
              </a:rPr>
              <a:t>.)</a:t>
            </a:r>
          </a:p>
          <a:p>
            <a:pPr algn="just"/>
            <a:endParaRPr lang="ru-RU" sz="800" dirty="0">
              <a:solidFill>
                <a:srgbClr val="FF6565"/>
              </a:solidFill>
            </a:endParaRPr>
          </a:p>
          <a:p>
            <a:pPr algn="just"/>
            <a:r>
              <a:rPr lang="ru-RU" sz="2000" dirty="0">
                <a:solidFill>
                  <a:srgbClr val="FF6565"/>
                </a:solidFill>
              </a:rPr>
              <a:t>• алгоритм выявления и сопровождения детей, нуждающихся в </a:t>
            </a:r>
            <a:r>
              <a:rPr lang="ru-RU" sz="2000" dirty="0" smtClean="0">
                <a:solidFill>
                  <a:srgbClr val="FF6565"/>
                </a:solidFill>
              </a:rPr>
              <a:t>осуществлении </a:t>
            </a:r>
            <a:r>
              <a:rPr lang="ru-RU" sz="2000" dirty="0">
                <a:solidFill>
                  <a:srgbClr val="FF6565"/>
                </a:solidFill>
              </a:rPr>
              <a:t>коррекции (деятельность </a:t>
            </a:r>
            <a:r>
              <a:rPr lang="ru-RU" sz="2000" dirty="0" err="1">
                <a:solidFill>
                  <a:srgbClr val="FF6565"/>
                </a:solidFill>
              </a:rPr>
              <a:t>ПМПк</a:t>
            </a:r>
            <a:r>
              <a:rPr lang="ru-RU" sz="2000" dirty="0">
                <a:solidFill>
                  <a:srgbClr val="FF6565"/>
                </a:solidFill>
              </a:rPr>
              <a:t>); </a:t>
            </a:r>
            <a:endParaRPr lang="ru-RU" sz="2000" dirty="0" smtClean="0">
              <a:solidFill>
                <a:srgbClr val="FF6565"/>
              </a:solidFill>
            </a:endParaRPr>
          </a:p>
          <a:p>
            <a:pPr algn="just"/>
            <a:endParaRPr lang="ru-RU" sz="800" dirty="0">
              <a:solidFill>
                <a:srgbClr val="FF6565"/>
              </a:solidFill>
            </a:endParaRPr>
          </a:p>
          <a:p>
            <a:pPr algn="just"/>
            <a:r>
              <a:rPr lang="ru-RU" sz="2000" dirty="0">
                <a:solidFill>
                  <a:srgbClr val="FF6565"/>
                </a:solidFill>
              </a:rPr>
              <a:t>• алгоритм комплектования </a:t>
            </a:r>
            <a:r>
              <a:rPr lang="ru-RU" sz="2000" dirty="0" smtClean="0">
                <a:solidFill>
                  <a:srgbClr val="FF6565"/>
                </a:solidFill>
              </a:rPr>
              <a:t>групп;</a:t>
            </a:r>
          </a:p>
          <a:p>
            <a:pPr algn="just"/>
            <a:endParaRPr lang="ru-RU" sz="800" dirty="0">
              <a:solidFill>
                <a:srgbClr val="FF6565"/>
              </a:solidFill>
            </a:endParaRPr>
          </a:p>
          <a:p>
            <a:pPr algn="just"/>
            <a:r>
              <a:rPr lang="ru-RU" sz="2000" dirty="0">
                <a:solidFill>
                  <a:srgbClr val="FF6565"/>
                </a:solidFill>
              </a:rPr>
              <a:t>• особенности проведения психологической и педагогической диагностики </a:t>
            </a:r>
            <a:r>
              <a:rPr lang="ru-RU" sz="2000" dirty="0" smtClean="0">
                <a:solidFill>
                  <a:srgbClr val="FF6565"/>
                </a:solidFill>
              </a:rPr>
              <a:t>с </a:t>
            </a:r>
            <a:r>
              <a:rPr lang="ru-RU" sz="2000" dirty="0">
                <a:solidFill>
                  <a:srgbClr val="FF6565"/>
                </a:solidFill>
              </a:rPr>
              <a:t>детьми с ОВЗ (длительность, кратность, методики, способы фиксации, </a:t>
            </a:r>
            <a:r>
              <a:rPr lang="ru-RU" sz="2000" dirty="0" smtClean="0">
                <a:solidFill>
                  <a:srgbClr val="FF6565"/>
                </a:solidFill>
              </a:rPr>
              <a:t>место </a:t>
            </a:r>
            <a:r>
              <a:rPr lang="ru-RU" sz="2000" dirty="0">
                <a:solidFill>
                  <a:srgbClr val="FF6565"/>
                </a:solidFill>
              </a:rPr>
              <a:t>хранения и т.д</a:t>
            </a:r>
            <a:r>
              <a:rPr lang="ru-RU" sz="2000" dirty="0" smtClean="0">
                <a:solidFill>
                  <a:srgbClr val="FF6565"/>
                </a:solidFill>
              </a:rPr>
              <a:t>.);</a:t>
            </a:r>
          </a:p>
          <a:p>
            <a:pPr algn="just"/>
            <a:endParaRPr lang="ru-RU" sz="800" dirty="0">
              <a:solidFill>
                <a:srgbClr val="FF6565"/>
              </a:solidFill>
            </a:endParaRPr>
          </a:p>
          <a:p>
            <a:pPr algn="just"/>
            <a:r>
              <a:rPr lang="ru-RU" sz="2000" dirty="0">
                <a:solidFill>
                  <a:srgbClr val="FF6565"/>
                </a:solidFill>
              </a:rPr>
              <a:t>• особенности планирования образовательной деятельности (участие детей </a:t>
            </a:r>
            <a:r>
              <a:rPr lang="ru-RU" sz="2000" dirty="0" smtClean="0">
                <a:solidFill>
                  <a:srgbClr val="FF6565"/>
                </a:solidFill>
              </a:rPr>
              <a:t>и </a:t>
            </a:r>
            <a:r>
              <a:rPr lang="ru-RU" sz="2000" dirty="0">
                <a:solidFill>
                  <a:srgbClr val="FF6565"/>
                </a:solidFill>
              </a:rPr>
              <a:t>родителей в планировании, определение тем</a:t>
            </a:r>
            <a:r>
              <a:rPr lang="ru-RU" sz="2000" dirty="0" smtClean="0">
                <a:solidFill>
                  <a:srgbClr val="FF6565"/>
                </a:solidFill>
              </a:rPr>
              <a:t>) </a:t>
            </a:r>
            <a:endParaRPr lang="ru-RU" sz="2000" dirty="0">
              <a:solidFill>
                <a:srgbClr val="FF65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466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-2414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2400" y="141669"/>
            <a:ext cx="11938716" cy="643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effectLst>
                  <a:glow rad="101600">
                    <a:srgbClr val="FF6565">
                      <a:alpha val="40000"/>
                    </a:srgbClr>
                  </a:glow>
                </a:effectLst>
              </a:rPr>
              <a:t>Примерный распорядок дня </a:t>
            </a:r>
            <a:r>
              <a:rPr lang="ru-RU" sz="3200" b="1" dirty="0" smtClean="0">
                <a:effectLst>
                  <a:glow rad="101600">
                    <a:srgbClr val="FF6565">
                      <a:alpha val="40000"/>
                    </a:srgbClr>
                  </a:glow>
                </a:effectLst>
              </a:rPr>
              <a:t>младшей </a:t>
            </a:r>
            <a:r>
              <a:rPr lang="ru-RU" sz="3200" b="1" dirty="0">
                <a:effectLst>
                  <a:glow rad="101600">
                    <a:srgbClr val="FF6565">
                      <a:alpha val="40000"/>
                    </a:srgbClr>
                  </a:glow>
                </a:effectLst>
              </a:rPr>
              <a:t>инклюзивной группы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926036"/>
              </p:ext>
            </p:extLst>
          </p:nvPr>
        </p:nvGraphicFramePr>
        <p:xfrm>
          <a:off x="283335" y="850005"/>
          <a:ext cx="11655382" cy="5278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52282"/>
                <a:gridCol w="4404575"/>
                <a:gridCol w="589852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Режимные </a:t>
                      </a:r>
                    </a:p>
                    <a:p>
                      <a:pPr algn="ctr"/>
                      <a:r>
                        <a:rPr lang="ru-RU" dirty="0" smtClean="0"/>
                        <a:t>моменты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Дети группы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Ребёнок с ОВЗ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 smtClean="0"/>
                        <a:t>Прием детей, осмотр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Ритуал «приветствие», игры, утренняя гимнастика, дежурство.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Ритуал «приветствие», беседа игра, утренняя гимнастика, дежурство. </a:t>
                      </a:r>
                      <a:r>
                        <a:rPr lang="ru-RU" sz="1600" dirty="0" smtClean="0">
                          <a:solidFill>
                            <a:srgbClr val="FF6565"/>
                          </a:solidFill>
                        </a:rPr>
                        <a:t>Индивидуальная коррекционная работа.</a:t>
                      </a:r>
                      <a:endParaRPr lang="ru-RU" sz="1600" dirty="0">
                        <a:solidFill>
                          <a:srgbClr val="FF6565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 smtClean="0"/>
                        <a:t>Завтрак</a:t>
                      </a:r>
                      <a:endParaRPr lang="ru-RU" sz="16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Трудовая деятельность по подготовке к приёму пищи, реализация санитарно-гигиенических навыков, приём пищи.</a:t>
                      </a:r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 smtClean="0"/>
                        <a:t>Занятость в </a:t>
                      </a:r>
                    </a:p>
                    <a:p>
                      <a:pPr algn="just"/>
                      <a:r>
                        <a:rPr lang="ru-RU" sz="1600" b="1" dirty="0" smtClean="0"/>
                        <a:t>помещениях детского </a:t>
                      </a:r>
                    </a:p>
                    <a:p>
                      <a:pPr algn="just"/>
                      <a:r>
                        <a:rPr lang="ru-RU" sz="1600" b="1" dirty="0" smtClean="0"/>
                        <a:t>сада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Игры, самостоятельная деятельность</a:t>
                      </a:r>
                    </a:p>
                    <a:p>
                      <a:pPr algn="just"/>
                      <a:r>
                        <a:rPr lang="ru-RU" sz="1600" dirty="0" smtClean="0"/>
                        <a:t>Непосредственно организованная образовательная деятельность. №1</a:t>
                      </a:r>
                    </a:p>
                    <a:p>
                      <a:pPr algn="just"/>
                      <a:endParaRPr lang="ru-RU" sz="1600" dirty="0" smtClean="0"/>
                    </a:p>
                    <a:p>
                      <a:pPr algn="just"/>
                      <a:r>
                        <a:rPr lang="ru-RU" sz="1600" dirty="0" smtClean="0"/>
                        <a:t>Динамическая пауза</a:t>
                      </a:r>
                    </a:p>
                    <a:p>
                      <a:pPr algn="just"/>
                      <a:r>
                        <a:rPr lang="ru-RU" sz="1600" dirty="0" smtClean="0"/>
                        <a:t>Непосредственно организованная </a:t>
                      </a:r>
                    </a:p>
                    <a:p>
                      <a:pPr algn="just"/>
                      <a:r>
                        <a:rPr lang="ru-RU" sz="1600" dirty="0" smtClean="0"/>
                        <a:t>образовательная деятельность. №2</a:t>
                      </a:r>
                    </a:p>
                    <a:p>
                      <a:pPr algn="just"/>
                      <a:endParaRPr lang="ru-RU" sz="1600" dirty="0" smtClean="0"/>
                    </a:p>
                    <a:p>
                      <a:pPr algn="just"/>
                      <a:r>
                        <a:rPr lang="ru-RU" sz="1600" dirty="0" smtClean="0"/>
                        <a:t>Игры, самостоятельная деятельность.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solidFill>
                            <a:srgbClr val="FF6565"/>
                          </a:solidFill>
                        </a:rPr>
                        <a:t>Индивидуальная воспитательная работа с ребёнком</a:t>
                      </a:r>
                    </a:p>
                    <a:p>
                      <a:pPr algn="just"/>
                      <a:r>
                        <a:rPr lang="ru-RU" sz="1600" dirty="0" smtClean="0"/>
                        <a:t>Непосредственно организованная образовательная деятельность. №1. </a:t>
                      </a:r>
                      <a:r>
                        <a:rPr lang="ru-RU" sz="1600" dirty="0" smtClean="0">
                          <a:solidFill>
                            <a:srgbClr val="FF6565"/>
                          </a:solidFill>
                        </a:rPr>
                        <a:t>(помощь младшего воспитателя (</a:t>
                      </a:r>
                      <a:r>
                        <a:rPr lang="ru-RU" sz="1600" dirty="0" err="1" smtClean="0">
                          <a:solidFill>
                            <a:srgbClr val="FF6565"/>
                          </a:solidFill>
                        </a:rPr>
                        <a:t>тьютора</a:t>
                      </a:r>
                      <a:r>
                        <a:rPr lang="ru-RU" sz="1600" dirty="0" smtClean="0">
                          <a:solidFill>
                            <a:srgbClr val="FF6565"/>
                          </a:solidFill>
                        </a:rPr>
                        <a:t>) ребёнку)</a:t>
                      </a:r>
                    </a:p>
                    <a:p>
                      <a:pPr algn="just"/>
                      <a:r>
                        <a:rPr lang="ru-RU" sz="1600" dirty="0" smtClean="0"/>
                        <a:t>Динамическая пауза</a:t>
                      </a:r>
                    </a:p>
                    <a:p>
                      <a:pPr algn="just"/>
                      <a:r>
                        <a:rPr lang="ru-RU" sz="1600" dirty="0" smtClean="0"/>
                        <a:t>Непосредственно организованная образовательная деятельность. №2 </a:t>
                      </a:r>
                      <a:r>
                        <a:rPr lang="ru-RU" sz="1600" dirty="0" smtClean="0">
                          <a:solidFill>
                            <a:srgbClr val="FF6565"/>
                          </a:solidFill>
                        </a:rPr>
                        <a:t>(помощь младшего воспитателя(</a:t>
                      </a:r>
                      <a:r>
                        <a:rPr lang="ru-RU" sz="1600" dirty="0" err="1" smtClean="0">
                          <a:solidFill>
                            <a:srgbClr val="FF6565"/>
                          </a:solidFill>
                        </a:rPr>
                        <a:t>тьютора</a:t>
                      </a:r>
                      <a:r>
                        <a:rPr lang="ru-RU" sz="1600" dirty="0" smtClean="0">
                          <a:solidFill>
                            <a:srgbClr val="FF6565"/>
                          </a:solidFill>
                        </a:rPr>
                        <a:t>) ребёнку)</a:t>
                      </a:r>
                    </a:p>
                    <a:p>
                      <a:pPr algn="just"/>
                      <a:r>
                        <a:rPr lang="ru-RU" sz="1600" dirty="0" smtClean="0">
                          <a:solidFill>
                            <a:srgbClr val="FF6565"/>
                          </a:solidFill>
                        </a:rPr>
                        <a:t>Индивидуальная воспитательная работа с ребёнком</a:t>
                      </a:r>
                      <a:endParaRPr lang="ru-RU" sz="1600" dirty="0">
                        <a:solidFill>
                          <a:srgbClr val="FF6565"/>
                        </a:solidFill>
                      </a:endParaRPr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just"/>
                      <a:r>
                        <a:rPr lang="ru-RU" sz="1600" b="1" dirty="0" smtClean="0"/>
                        <a:t>Подготовка к </a:t>
                      </a:r>
                    </a:p>
                    <a:p>
                      <a:pPr algn="just"/>
                      <a:r>
                        <a:rPr lang="ru-RU" sz="1600" b="1" dirty="0" smtClean="0"/>
                        <a:t>прогулке, прогулка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ru-RU" sz="1600" b="0" dirty="0" smtClean="0"/>
                        <a:t>Наблюдение за состоянием погоды. Трудовая деятельность. Подвижные игры. Индивидуальная работа. Самостоятельная деятельность. Игровая деятельность. Поисковая деятельность.</a:t>
                      </a:r>
                      <a:endParaRPr lang="ru-RU" sz="16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b="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just"/>
                      <a:endParaRPr lang="ru-RU" sz="16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FF6565"/>
                          </a:solidFill>
                        </a:rPr>
                        <a:t>Индивидуальное занятие с педагогом-психологом, учителем-дефектологом, учителем-логопедом.</a:t>
                      </a:r>
                      <a:endParaRPr lang="ru-RU" sz="1600" dirty="0">
                        <a:solidFill>
                          <a:srgbClr val="FF6565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8319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-3658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596993"/>
              </p:ext>
            </p:extLst>
          </p:nvPr>
        </p:nvGraphicFramePr>
        <p:xfrm>
          <a:off x="309093" y="320420"/>
          <a:ext cx="11578107" cy="595728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07435"/>
                <a:gridCol w="190348"/>
                <a:gridCol w="4730447"/>
                <a:gridCol w="5149877"/>
              </a:tblGrid>
              <a:tr h="56315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Режимные </a:t>
                      </a:r>
                    </a:p>
                    <a:p>
                      <a:pPr algn="ctr"/>
                      <a:r>
                        <a:rPr lang="ru-RU" sz="1600" dirty="0" smtClean="0"/>
                        <a:t>моменты</a:t>
                      </a:r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Дети группы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Ребёнок с ОВЗ</a:t>
                      </a:r>
                      <a:endParaRPr lang="ru-RU" sz="1600" dirty="0"/>
                    </a:p>
                  </a:txBody>
                  <a:tcPr/>
                </a:tc>
              </a:tr>
              <a:tr h="563150">
                <a:tc gridSpan="2">
                  <a:txBody>
                    <a:bodyPr/>
                    <a:lstStyle/>
                    <a:p>
                      <a:r>
                        <a:rPr lang="ru-RU" sz="1600" b="1" dirty="0" smtClean="0"/>
                        <a:t>Возвращение с прогулки</a:t>
                      </a:r>
                      <a:endParaRPr lang="ru-RU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Трудовая деятельность, игры. 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FF6565"/>
                          </a:solidFill>
                        </a:rPr>
                        <a:t>Закрепление навыков одевания, раздевания.</a:t>
                      </a:r>
                      <a:endParaRPr lang="ru-RU" sz="1600" dirty="0">
                        <a:solidFill>
                          <a:srgbClr val="FF6565"/>
                        </a:solidFill>
                      </a:endParaRPr>
                    </a:p>
                  </a:txBody>
                  <a:tcPr/>
                </a:tc>
              </a:tr>
              <a:tr h="563150">
                <a:tc gridSpan="2">
                  <a:txBody>
                    <a:bodyPr/>
                    <a:lstStyle/>
                    <a:p>
                      <a:r>
                        <a:rPr lang="ru-RU" sz="1600" b="1" dirty="0" smtClean="0"/>
                        <a:t>Обед</a:t>
                      </a:r>
                      <a:endParaRPr lang="ru-RU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600" dirty="0" smtClean="0"/>
                        <a:t>Трудовая деятельность по подготовке к приёму пищи, реализация санитарно-гигиенических навыков, приём пищи.</a:t>
                      </a:r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  <a:tr h="326034">
                <a:tc gridSpan="2">
                  <a:txBody>
                    <a:bodyPr/>
                    <a:lstStyle/>
                    <a:p>
                      <a:r>
                        <a:rPr lang="ru-RU" sz="1600" b="1" dirty="0" smtClean="0"/>
                        <a:t>Дневной сон</a:t>
                      </a:r>
                      <a:endParaRPr lang="ru-RU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b="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600" b="0" dirty="0" smtClean="0"/>
                        <a:t>Трудовая деятельность по подготовке ко сну, реализация санитарно-гигиенических навыков.</a:t>
                      </a:r>
                      <a:endParaRPr lang="ru-RU" sz="16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  <a:tr h="1037382">
                <a:tc gridSpan="2">
                  <a:txBody>
                    <a:bodyPr/>
                    <a:lstStyle/>
                    <a:p>
                      <a:r>
                        <a:rPr lang="ru-RU" sz="1600" b="1" dirty="0" smtClean="0"/>
                        <a:t>Постепенный подъем, </a:t>
                      </a:r>
                    </a:p>
                    <a:p>
                      <a:r>
                        <a:rPr lang="ru-RU" sz="1600" b="1" dirty="0" smtClean="0"/>
                        <a:t>закаливающие </a:t>
                      </a:r>
                    </a:p>
                    <a:p>
                      <a:r>
                        <a:rPr lang="ru-RU" sz="1600" b="1" dirty="0" smtClean="0"/>
                        <a:t>процедуры</a:t>
                      </a:r>
                      <a:endParaRPr lang="ru-RU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Трудовая деятельность, реализация санитарно-гигиенических навыков.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Трудовая деятельность, </a:t>
                      </a:r>
                      <a:r>
                        <a:rPr lang="ru-RU" sz="1600" dirty="0" smtClean="0">
                          <a:solidFill>
                            <a:srgbClr val="FF6565"/>
                          </a:solidFill>
                        </a:rPr>
                        <a:t>закрепление навыков одевания, </a:t>
                      </a:r>
                    </a:p>
                    <a:p>
                      <a:pPr algn="just"/>
                      <a:r>
                        <a:rPr lang="ru-RU" sz="1600" dirty="0" smtClean="0">
                          <a:solidFill>
                            <a:srgbClr val="FF6565"/>
                          </a:solidFill>
                        </a:rPr>
                        <a:t>раздевания,</a:t>
                      </a:r>
                      <a:r>
                        <a:rPr lang="ru-RU" sz="1600" dirty="0" smtClean="0"/>
                        <a:t> реализация санитарно-гигиенических навыков.</a:t>
                      </a:r>
                    </a:p>
                    <a:p>
                      <a:r>
                        <a:rPr lang="ru-RU" sz="1600" dirty="0" smtClean="0">
                          <a:solidFill>
                            <a:srgbClr val="FF6565"/>
                          </a:solidFill>
                        </a:rPr>
                        <a:t>Индивидуально-коррекционная работа.</a:t>
                      </a:r>
                      <a:endParaRPr lang="ru-RU" sz="1600" dirty="0">
                        <a:solidFill>
                          <a:srgbClr val="FF6565"/>
                        </a:solidFill>
                      </a:endParaRPr>
                    </a:p>
                  </a:txBody>
                  <a:tcPr/>
                </a:tc>
              </a:tr>
              <a:tr h="563150">
                <a:tc gridSpan="2">
                  <a:txBody>
                    <a:bodyPr/>
                    <a:lstStyle/>
                    <a:p>
                      <a:r>
                        <a:rPr lang="ru-RU" sz="1600" b="1" dirty="0" smtClean="0"/>
                        <a:t>Уплотненный полдник.</a:t>
                      </a:r>
                      <a:endParaRPr lang="ru-RU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600" dirty="0" smtClean="0"/>
                        <a:t>Подготовка к приёму пищи, реализация санитарно-гигиенических навыков, приём пищи.</a:t>
                      </a:r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  <a:tr h="800266">
                <a:tc gridSpan="2">
                  <a:txBody>
                    <a:bodyPr/>
                    <a:lstStyle/>
                    <a:p>
                      <a:r>
                        <a:rPr lang="ru-RU" sz="1600" b="1" dirty="0" smtClean="0"/>
                        <a:t>Игры, </a:t>
                      </a:r>
                      <a:r>
                        <a:rPr lang="ru-RU" sz="1600" b="1" dirty="0" err="1" smtClean="0"/>
                        <a:t>самост</a:t>
                      </a:r>
                      <a:r>
                        <a:rPr lang="ru-RU" sz="1600" b="1" dirty="0" smtClean="0"/>
                        <a:t>.</a:t>
                      </a:r>
                    </a:p>
                    <a:p>
                      <a:r>
                        <a:rPr lang="ru-RU" sz="1600" b="1" dirty="0" smtClean="0"/>
                        <a:t>деятельность детей, труд.</a:t>
                      </a:r>
                      <a:endParaRPr lang="ru-RU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/>
                      <a:endParaRPr lang="ru-RU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Игра, поисковая, художественно-эстетическая деятельность, трудовая Деятельность.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Игра, поисковая, художественно-эстетическая деятельность, трудовая деятельность. </a:t>
                      </a:r>
                    </a:p>
                    <a:p>
                      <a:pPr algn="just"/>
                      <a:r>
                        <a:rPr lang="ru-RU" sz="1600" dirty="0" smtClean="0">
                          <a:solidFill>
                            <a:srgbClr val="FF6565"/>
                          </a:solidFill>
                        </a:rPr>
                        <a:t>Индивидуальная работа с детьми.</a:t>
                      </a:r>
                      <a:endParaRPr lang="ru-RU" sz="1600" dirty="0"/>
                    </a:p>
                  </a:txBody>
                  <a:tcPr/>
                </a:tc>
              </a:tr>
              <a:tr h="326034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Чтение художественной литературы.</a:t>
                      </a:r>
                      <a:endParaRPr lang="ru-RU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/>
                      <a:endParaRPr lang="ru-RU" sz="16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/>
                      <a:endParaRPr lang="ru-RU" sz="1600" dirty="0"/>
                    </a:p>
                  </a:txBody>
                  <a:tcPr/>
                </a:tc>
              </a:tr>
              <a:tr h="1080486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Подготовка к прогулке, </a:t>
                      </a:r>
                    </a:p>
                    <a:p>
                      <a:r>
                        <a:rPr lang="ru-RU" sz="1600" b="1" dirty="0" smtClean="0"/>
                        <a:t>прогулка</a:t>
                      </a:r>
                      <a:endParaRPr lang="ru-RU" sz="1600" b="1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sz="1600" dirty="0" smtClean="0"/>
                        <a:t>Наблюдение за состоянием погоды. Трудовая деятельность. Подвижные игры. Индивидуальная работа. самостоятельная деятельность. Игровая деятельность. Поисковая деятельность.</a:t>
                      </a:r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9264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flipV="1">
            <a:off x="0" y="0"/>
            <a:ext cx="12192000" cy="267880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41345" b="-22349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effectLst>
                <a:glow rad="101600">
                  <a:srgbClr val="FF6565">
                    <a:alpha val="60000"/>
                  </a:srgb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99626"/>
            <a:ext cx="11938716" cy="7147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Особенности организации развивающей </a:t>
            </a:r>
          </a:p>
          <a:p>
            <a:pPr algn="ctr"/>
            <a:r>
              <a:rPr lang="ru-RU" sz="3200" b="1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предметно-пространственной среды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31065" y="1281469"/>
            <a:ext cx="11140225" cy="1268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Организация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предметно-развивающей среды групп должна раскрывать подходы, а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также создание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специальных образовательных условий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для всех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категорий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детей с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ограниченными возможностями здоровья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в ДОУ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endParaRPr lang="ru-RU" sz="2000" dirty="0">
              <a:solidFill>
                <a:srgbClr val="FF6565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0" y="2678806"/>
            <a:ext cx="12192000" cy="422427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53046" b="-14176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effectLst>
                <a:glow rad="101600">
                  <a:srgbClr val="FF6565">
                    <a:alpha val="60000"/>
                  </a:srgb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846240"/>
            <a:ext cx="11938716" cy="7147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effectLst>
                  <a:glow rad="101600">
                    <a:srgbClr val="FF6565">
                      <a:alpha val="40000"/>
                    </a:srgbClr>
                  </a:glow>
                </a:effectLst>
              </a:rPr>
              <a:t>Материально-технические условия реализации </a:t>
            </a:r>
          </a:p>
          <a:p>
            <a:pPr algn="ctr"/>
            <a:r>
              <a:rPr lang="ru-RU" sz="3200" b="1" dirty="0">
                <a:effectLst>
                  <a:glow rad="101600">
                    <a:srgbClr val="FF6565">
                      <a:alpha val="40000"/>
                    </a:srgbClr>
                  </a:glow>
                </a:effectLst>
              </a:rPr>
              <a:t>адаптированной основной образовательной программы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5887" y="4011790"/>
            <a:ext cx="11140225" cy="28912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Материально-техническое обеспечение – это общие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характеристики инфраструктуры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организации, включая параметры информационно образовательной среды. </a:t>
            </a:r>
          </a:p>
          <a:p>
            <a:pPr algn="just"/>
            <a:endParaRPr lang="ru-RU" sz="8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just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Структура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требований к материально-техническим  условиям включает требования к:</a:t>
            </a:r>
          </a:p>
          <a:p>
            <a:pPr algn="just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•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организации пространства, в котором осуществляется реализация АООП;</a:t>
            </a:r>
          </a:p>
          <a:p>
            <a:pPr algn="just"/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•организации временного режима обучения;</a:t>
            </a:r>
          </a:p>
          <a:p>
            <a:pPr algn="just"/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•техническим средствам обучения;</a:t>
            </a:r>
          </a:p>
          <a:p>
            <a:pPr algn="just"/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•специальным дидактическим материалам, компьютерным инструментам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обучения</a:t>
            </a:r>
          </a:p>
          <a:p>
            <a:pPr algn="just"/>
            <a:endParaRPr lang="ru-RU" sz="800" dirty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Как вариант информацию можно представить в виде таблицы или оформить в приложении.</a:t>
            </a:r>
          </a:p>
        </p:txBody>
      </p:sp>
    </p:spTree>
    <p:extLst>
      <p:ext uri="{BB962C8B-B14F-4D97-AF65-F5344CB8AC3E}">
        <p14:creationId xmlns:p14="http://schemas.microsoft.com/office/powerpoint/2010/main" val="212695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flipH="1" flipV="1">
            <a:off x="0" y="0"/>
            <a:ext cx="12192000" cy="685799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-19998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1938716" cy="618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Мониторинг динамики развития детей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3336" y="991673"/>
            <a:ext cx="11655380" cy="55636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В  соответствии  с  п.3.2.3.  Стандарта  при  реализации 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программы педагогом 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может  проводиться  оценка  индивидуального 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развития детей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.  Такая  оценка  производится  в  рамках 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педагогической диагностики 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(оценки  индивидуального  развития  детей 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дошкольного возраста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,  связанной  с  оценкой  эффективности 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педагогических действий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и лежащей в основе их дальнейшего планирования). </a:t>
            </a:r>
            <a:endParaRPr lang="ru-RU" sz="20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just"/>
            <a:endParaRPr lang="ru-RU" sz="800" b="1" dirty="0">
              <a:solidFill>
                <a:schemeClr val="accent4">
                  <a:lumMod val="50000"/>
                </a:schemeClr>
              </a:solidFill>
            </a:endParaRPr>
          </a:p>
          <a:p>
            <a:pPr algn="just"/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Карта  освоения  программного  содержания  рабочей 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программы образовательной 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области  предусматривает 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планирование образовательных 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задач  по  итогам  педагогической  диагностики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, обеспечивающих 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построение 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индивидуальной  образовательной траектории 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дальнейшего  развития  каждого  ребёнка 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и профессиональной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коррекции выявленных особенностей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развития.</a:t>
            </a:r>
          </a:p>
          <a:p>
            <a:pPr algn="just"/>
            <a:endParaRPr lang="ru-RU" sz="8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just"/>
            <a:r>
              <a:rPr lang="ru-RU" sz="1600" b="1" i="1" dirty="0">
                <a:solidFill>
                  <a:schemeClr val="accent4">
                    <a:lumMod val="50000"/>
                  </a:schemeClr>
                </a:solidFill>
              </a:rPr>
              <a:t>Оценка </a:t>
            </a:r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</a:rPr>
              <a:t>планируемых результатов </a:t>
            </a:r>
            <a:r>
              <a:rPr lang="ru-RU" sz="1600" b="1" i="1" dirty="0">
                <a:solidFill>
                  <a:schemeClr val="accent4">
                    <a:lumMod val="50000"/>
                  </a:schemeClr>
                </a:solidFill>
              </a:rPr>
              <a:t>(примерная) </a:t>
            </a:r>
          </a:p>
          <a:p>
            <a:pPr algn="just"/>
            <a:r>
              <a:rPr lang="ru-RU" sz="1600" dirty="0">
                <a:solidFill>
                  <a:schemeClr val="accent4">
                    <a:lumMod val="50000"/>
                  </a:schemeClr>
                </a:solidFill>
              </a:rPr>
              <a:t>• 0 баллов ― действие отсутствует, обучающийся не понимает его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смысла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</a:rPr>
              <a:t>, не включается в процесс выполнения вместе с педагогом;</a:t>
            </a:r>
          </a:p>
          <a:p>
            <a:pPr algn="just"/>
            <a:r>
              <a:rPr lang="ru-RU" sz="1600" dirty="0">
                <a:solidFill>
                  <a:schemeClr val="accent4">
                    <a:lumMod val="50000"/>
                  </a:schemeClr>
                </a:solidFill>
              </a:rPr>
              <a:t>• 1 балл ― смысл действия понимает, связывает с конкретной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ситуацией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</a:rPr>
              <a:t>, выполняет действие только по прямому указанию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педагога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</a:rPr>
              <a:t>, при необходимости требуется оказание помощи;</a:t>
            </a:r>
          </a:p>
          <a:p>
            <a:pPr algn="just"/>
            <a:r>
              <a:rPr lang="ru-RU" sz="1600" dirty="0">
                <a:solidFill>
                  <a:schemeClr val="accent4">
                    <a:lumMod val="50000"/>
                  </a:schemeClr>
                </a:solidFill>
              </a:rPr>
              <a:t>• 2 балла ― преимущественно выполняет действие по указанию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педагога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</a:rPr>
              <a:t>, в отдельных ситуациях способен выполнить его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самостоятельно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</a:rPr>
              <a:t>;</a:t>
            </a:r>
          </a:p>
          <a:p>
            <a:pPr algn="just"/>
            <a:r>
              <a:rPr lang="ru-RU" sz="1600" dirty="0">
                <a:solidFill>
                  <a:schemeClr val="accent4">
                    <a:lumMod val="50000"/>
                  </a:schemeClr>
                </a:solidFill>
              </a:rPr>
              <a:t>• 3 балла ― способен самостоятельно выполнять действие в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определенных 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</a:rPr>
              <a:t>ситуациях, нередко допускает ошибки, которые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исправляет 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</a:rPr>
              <a:t>по прямому указанию педагога; </a:t>
            </a:r>
          </a:p>
          <a:p>
            <a:pPr algn="just"/>
            <a:r>
              <a:rPr lang="ru-RU" sz="1600" dirty="0">
                <a:solidFill>
                  <a:schemeClr val="accent4">
                    <a:lumMod val="50000"/>
                  </a:schemeClr>
                </a:solidFill>
              </a:rPr>
              <a:t>• 4 балла ― способен самостоятельно применять действие, но иногда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допускает 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</a:rPr>
              <a:t>ошибки, которые исправляет по замечанию педагога;</a:t>
            </a:r>
          </a:p>
          <a:p>
            <a:pPr algn="just"/>
            <a:r>
              <a:rPr lang="ru-RU" sz="1600" dirty="0">
                <a:solidFill>
                  <a:schemeClr val="accent4">
                    <a:lumMod val="50000"/>
                  </a:schemeClr>
                </a:solidFill>
              </a:rPr>
              <a:t>• 5 баллов ― самостоятельно применяет действие в любой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ситуации. </a:t>
            </a:r>
            <a:endParaRPr lang="ru-RU" sz="16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3696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1153" b="-1626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0152" y="115909"/>
            <a:ext cx="11964473" cy="661974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07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9674" y="369666"/>
            <a:ext cx="11732652" cy="8500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6565"/>
                </a:solidFill>
              </a:rPr>
              <a:t>Зачем </a:t>
            </a:r>
            <a:r>
              <a:rPr lang="ru-RU" sz="3600" b="1" dirty="0" smtClean="0">
                <a:solidFill>
                  <a:srgbClr val="FF6565"/>
                </a:solidFill>
              </a:rPr>
              <a:t>нужны </a:t>
            </a:r>
          </a:p>
          <a:p>
            <a:pPr algn="ctr"/>
            <a:r>
              <a:rPr lang="ru-RU" sz="3600" b="1" dirty="0" smtClean="0">
                <a:solidFill>
                  <a:srgbClr val="FF6565"/>
                </a:solidFill>
              </a:rPr>
              <a:t>адаптированные программы?</a:t>
            </a:r>
            <a:endParaRPr lang="ru-RU" sz="3600" b="1" dirty="0">
              <a:solidFill>
                <a:srgbClr val="FF6565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59098" y="2768153"/>
            <a:ext cx="7817475" cy="3469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  <a:t>• Ст. 79. 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Содержание образования и условия организации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обучения и воспитания обучающихся с ОВЗ определяются 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адаптированной образовательной программой, а для инвалидов также в соответствии с индивидуальной 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программой реабилитации инвалида.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3451" y="1761321"/>
            <a:ext cx="10795715" cy="773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Предусмотрены законодательством РФ (Федеральный 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  <a:t>закон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            N 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  <a:t>273-ФЗ «Об образовании в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Российской 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  <a:t>Федерации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»)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9358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flipV="1">
            <a:off x="0" y="0"/>
            <a:ext cx="12192000" cy="685799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-9456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73487" y="0"/>
            <a:ext cx="11101589" cy="1146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glow rad="101600">
                    <a:srgbClr val="FF6565">
                      <a:alpha val="60000"/>
                    </a:srgbClr>
                  </a:glow>
                </a:effectLst>
              </a:rPr>
              <a:t>ОСНОВАНИЯ </a:t>
            </a:r>
          </a:p>
          <a:p>
            <a:pPr algn="ctr"/>
            <a:r>
              <a:rPr lang="ru-RU" sz="3200" b="1" dirty="0" smtClean="0">
                <a:effectLst>
                  <a:glow rad="101600">
                    <a:srgbClr val="FF6565">
                      <a:alpha val="60000"/>
                    </a:srgbClr>
                  </a:glow>
                </a:effectLst>
              </a:rPr>
              <a:t>для разработки АОП и ИПР</a:t>
            </a:r>
            <a:endParaRPr lang="ru-RU" sz="3200" b="1" dirty="0">
              <a:effectLst>
                <a:glow rad="101600">
                  <a:srgbClr val="FF6565">
                    <a:alpha val="60000"/>
                  </a:srgb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2581" y="1545465"/>
            <a:ext cx="10882648" cy="4752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+mj-lt"/>
              <a:buAutoNum type="arabicPeriod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Заключение Психолого-медико-педагогической комиссии (ПМПК).</a:t>
            </a:r>
          </a:p>
          <a:p>
            <a:pPr marL="342900" indent="-342900" algn="just">
              <a:buFont typeface="+mj-lt"/>
              <a:buAutoNum type="arabicPeriod"/>
            </a:pPr>
            <a:endParaRPr lang="ru-RU" b="1" dirty="0" smtClean="0">
              <a:solidFill>
                <a:srgbClr val="0070C0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b="1" dirty="0" smtClean="0">
                <a:solidFill>
                  <a:srgbClr val="FF6565"/>
                </a:solidFill>
              </a:rPr>
              <a:t>Согласие или договор между МБДОУ и родителями согласие должны дать оба родителя, если семья полная) на разработку АОП.</a:t>
            </a:r>
          </a:p>
          <a:p>
            <a:pPr marL="342900" indent="-342900" algn="just">
              <a:buFont typeface="+mj-lt"/>
              <a:buAutoNum type="arabicPeriod"/>
            </a:pP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Приказ о создании рабочей группы для разработки АОП, где указываются сроки, состав рабочей группы, ответственные.</a:t>
            </a:r>
          </a:p>
          <a:p>
            <a:pPr marL="342900" indent="-342900" algn="just">
              <a:buFont typeface="+mj-lt"/>
              <a:buAutoNum type="arabicPeriod"/>
            </a:pPr>
            <a:endParaRPr lang="ru-RU" b="1" dirty="0">
              <a:solidFill>
                <a:srgbClr val="0070C0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b="1" dirty="0" smtClean="0">
                <a:solidFill>
                  <a:srgbClr val="FF6565"/>
                </a:solidFill>
              </a:rPr>
              <a:t>Знакомство родителей с особенностями программы.</a:t>
            </a:r>
          </a:p>
          <a:p>
            <a:pPr marL="342900" indent="-342900" algn="just">
              <a:buFont typeface="+mj-lt"/>
              <a:buAutoNum type="arabicPeriod"/>
            </a:pP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Подписывается второй договор или согласие на реализацию данной программы (оба родителя).</a:t>
            </a:r>
          </a:p>
          <a:p>
            <a:pPr marL="342900" indent="-342900" algn="just">
              <a:buFont typeface="+mj-lt"/>
              <a:buAutoNum type="arabicPeriod"/>
            </a:pPr>
            <a:endParaRPr lang="ru-RU" b="1" dirty="0">
              <a:solidFill>
                <a:srgbClr val="0070C0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b="1" dirty="0" smtClean="0">
                <a:solidFill>
                  <a:srgbClr val="FF6565"/>
                </a:solidFill>
              </a:rPr>
              <a:t>Создаются условия для реализации АОП.</a:t>
            </a:r>
          </a:p>
          <a:p>
            <a:pPr marL="342900" indent="-342900" algn="just">
              <a:buFont typeface="+mj-lt"/>
              <a:buAutoNum type="arabicPeriod"/>
            </a:pPr>
            <a:endParaRPr lang="ru-RU" b="1" dirty="0">
              <a:solidFill>
                <a:srgbClr val="0070C0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Реализация программы.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6310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flipV="1">
            <a:off x="0" y="0"/>
            <a:ext cx="12192000" cy="685799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" b="-19088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15156" y="154547"/>
            <a:ext cx="10728101" cy="5022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BF1D8"/>
                </a:solidFill>
                <a:effectLst>
                  <a:glow rad="101600">
                    <a:srgbClr val="FF6565">
                      <a:alpha val="60000"/>
                    </a:srgbClr>
                  </a:glow>
                </a:effectLst>
              </a:rPr>
              <a:t>Фрагмент АОП: Заключение </a:t>
            </a:r>
            <a:r>
              <a:rPr lang="ru-RU" sz="3600" b="1" dirty="0" err="1" smtClean="0">
                <a:solidFill>
                  <a:srgbClr val="FBF1D8"/>
                </a:solidFill>
                <a:effectLst>
                  <a:glow rad="101600">
                    <a:srgbClr val="FF6565">
                      <a:alpha val="60000"/>
                    </a:srgbClr>
                  </a:glow>
                </a:effectLst>
              </a:rPr>
              <a:t>ПМПк</a:t>
            </a:r>
            <a:r>
              <a:rPr lang="ru-RU" sz="3600" b="1" dirty="0" smtClean="0">
                <a:solidFill>
                  <a:srgbClr val="FBF1D8"/>
                </a:solidFill>
                <a:effectLst>
                  <a:glow rad="101600">
                    <a:srgbClr val="FF6565">
                      <a:alpha val="60000"/>
                    </a:srgbClr>
                  </a:glow>
                </a:effectLst>
              </a:rPr>
              <a:t> </a:t>
            </a:r>
            <a:r>
              <a:rPr lang="ru-RU" sz="3600" b="1" dirty="0">
                <a:solidFill>
                  <a:srgbClr val="FBF1D8"/>
                </a:solidFill>
                <a:effectLst>
                  <a:glow rad="101600">
                    <a:srgbClr val="FF6565">
                      <a:alpha val="60000"/>
                    </a:srgbClr>
                  </a:glow>
                </a:effectLst>
              </a:rPr>
              <a:t>ДО</a:t>
            </a:r>
            <a:endParaRPr lang="ru-RU" sz="2800" dirty="0">
              <a:solidFill>
                <a:srgbClr val="FBF1D8"/>
              </a:solidFill>
              <a:effectLst>
                <a:glow rad="101600">
                  <a:srgbClr val="FF6565">
                    <a:alpha val="60000"/>
                  </a:srgbClr>
                </a:glo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338681"/>
              </p:ext>
            </p:extLst>
          </p:nvPr>
        </p:nvGraphicFramePr>
        <p:xfrm>
          <a:off x="383502" y="837127"/>
          <a:ext cx="11580970" cy="578647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755168"/>
                <a:gridCol w="6825802"/>
              </a:tblGrid>
              <a:tr h="665837">
                <a:tc gridSpan="2"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2.1. Оценка особенностей развития ребенка с глубоким нарушением зрения для определения целей АОП</a:t>
                      </a:r>
                    </a:p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Заключение по результатам диагностики психолога, воспитателя, логопеда, дефектолога, офтальмолога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8341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Особенности развития речи </a:t>
                      </a:r>
                      <a:r>
                        <a:rPr lang="ru-RU" b="0" i="1" dirty="0" smtClean="0">
                          <a:solidFill>
                            <a:schemeClr val="tx1"/>
                          </a:solidFill>
                        </a:rPr>
                        <a:t>(по результатам логопедического заключения)</a:t>
                      </a:r>
                      <a:endParaRPr lang="ru-RU" b="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Понимание речи ограничено контекстом. Наблюдается алалия</a:t>
                      </a:r>
                    </a:p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Речь выражена в основном простыми предложениями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18872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Особенности познавательного развития</a:t>
                      </a:r>
                    </a:p>
                    <a:p>
                      <a:r>
                        <a:rPr lang="ru-RU" b="0" i="1" dirty="0" smtClean="0">
                          <a:solidFill>
                            <a:schemeClr val="tx1"/>
                          </a:solidFill>
                        </a:rPr>
                        <a:t>(по результатам диагностик специалистов сопровождения и наблюдения воспитателей)</a:t>
                      </a:r>
                      <a:endParaRPr lang="ru-RU" b="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Не сформированы представления о сенсорных эталонах формы, величины.</a:t>
                      </a:r>
                    </a:p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Предметные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</a:rPr>
                        <a:t> представления поверхностные и искаженные.</a:t>
                      </a:r>
                    </a:p>
                    <a:p>
                      <a:r>
                        <a:rPr lang="ru-RU" b="0" baseline="0" dirty="0" smtClean="0">
                          <a:solidFill>
                            <a:schemeClr val="tx1"/>
                          </a:solidFill>
                        </a:rPr>
                        <a:t>Внимание не устойчивое, восприятие преимущественно слуховое.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23338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Особенности социально-коммуникативного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 развития </a:t>
                      </a:r>
                      <a:r>
                        <a:rPr lang="ru-RU" b="0" i="1" dirty="0" smtClean="0">
                          <a:solidFill>
                            <a:schemeClr val="tx1"/>
                          </a:solidFill>
                        </a:rPr>
                        <a:t>(по результатам диагностик специалистов сопровождения и наблюдения воспитателей)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baseline="0" dirty="0" smtClean="0">
                          <a:solidFill>
                            <a:schemeClr val="tx1"/>
                          </a:solidFill>
                        </a:rPr>
                        <a:t>Навыки игры не сформированы, игра на уровне манипуляций с предметами. </a:t>
                      </a:r>
                    </a:p>
                    <a:p>
                      <a:r>
                        <a:rPr lang="ru-RU" b="0" baseline="0" dirty="0" smtClean="0">
                          <a:solidFill>
                            <a:schemeClr val="tx1"/>
                          </a:solidFill>
                        </a:rPr>
                        <a:t>Может проявляет агрессию по отношению к сверстникам и взрослым.  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23338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Особенности физического развития </a:t>
                      </a:r>
                      <a:r>
                        <a:rPr lang="ru-RU" b="0" i="1" dirty="0" smtClean="0">
                          <a:solidFill>
                            <a:schemeClr val="tx1"/>
                          </a:solidFill>
                        </a:rPr>
                        <a:t>(по результатам диагностик специалистов, инструктора по ФК, офтальмолога)</a:t>
                      </a:r>
                      <a:endParaRPr lang="ru-RU" b="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Моторика пальцев рук не развита, не может координировать свои движения.</a:t>
                      </a:r>
                    </a:p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Сохранно свето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</a:rPr>
                        <a:t>восприятие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23338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Особенности художественно-эстетического  развития </a:t>
                      </a:r>
                      <a:r>
                        <a:rPr lang="ru-RU" b="0" i="1" dirty="0" smtClean="0">
                          <a:solidFill>
                            <a:schemeClr val="tx1"/>
                          </a:solidFill>
                        </a:rPr>
                        <a:t>(по результатам диагностики музыкального руководителя и наблюдения воспитателей)</a:t>
                      </a:r>
                      <a:endParaRPr lang="ru-RU" b="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Проявляет интерес к чтению художественной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</a:rPr>
                        <a:t> литературы.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baseline="0" dirty="0" smtClean="0">
                          <a:solidFill>
                            <a:schemeClr val="tx1"/>
                          </a:solidFill>
                        </a:rPr>
                        <a:t>Любит слушать детские песни и спокойную музыку, при звуках громкой и ритмичной музыки начинает кричать и проявлять недовольство.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79259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flipV="1">
            <a:off x="0" y="0"/>
            <a:ext cx="12192000" cy="685799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-17371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73487" y="0"/>
            <a:ext cx="11101589" cy="746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</a:rPr>
              <a:t>Фрагмент АОП: Определение спец</a:t>
            </a:r>
            <a:r>
              <a:rPr lang="ru-RU" sz="3200" b="1" dirty="0" smtClean="0"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</a:rPr>
              <a:t>. условий </a:t>
            </a:r>
            <a:endParaRPr lang="ru-RU" sz="3200" b="1" dirty="0">
              <a:effectLst>
                <a:glow rad="101600">
                  <a:schemeClr val="accent6">
                    <a:lumMod val="75000"/>
                    <a:alpha val="60000"/>
                  </a:schemeClr>
                </a:glo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5635958"/>
              </p:ext>
            </p:extLst>
          </p:nvPr>
        </p:nvGraphicFramePr>
        <p:xfrm>
          <a:off x="254715" y="1068947"/>
          <a:ext cx="11671123" cy="53644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34693"/>
                <a:gridCol w="5628068"/>
                <a:gridCol w="1931831"/>
                <a:gridCol w="2176531"/>
              </a:tblGrid>
              <a:tr h="623979">
                <a:tc gridSpan="4"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2.2.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Определение специальных условий</a:t>
                      </a:r>
                    </a:p>
                    <a:p>
                      <a:r>
                        <a:rPr lang="ru-RU" b="0" baseline="0" dirty="0" smtClean="0">
                          <a:solidFill>
                            <a:schemeClr val="tx1"/>
                          </a:solidFill>
                        </a:rPr>
                        <a:t>2.2.1. Психолого-педагогическое сопровождение образовательного процесса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2397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Специалисты</a:t>
                      </a:r>
                    </a:p>
                    <a:p>
                      <a:pPr algn="ctr"/>
                      <a:r>
                        <a:rPr lang="ru-RU" sz="1600" b="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(только рекомендованные ПМПК)</a:t>
                      </a:r>
                      <a:endParaRPr lang="ru-RU" sz="16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Направления коррекционной работы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Формы занятий</a:t>
                      </a:r>
                    </a:p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Продолжительность и частота занятий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8966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haroni" panose="02010803020104030203" pitchFamily="2" charset="-79"/>
                        </a:rPr>
                        <a:t>Учитель-дефектолог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Развитие учебного поведения</a:t>
                      </a:r>
                    </a:p>
                    <a:p>
                      <a:pPr algn="just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Расширение спектра имеющихся знаний (перенос в игру)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подгрупповая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индивидуальная</a:t>
                      </a: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 раз в неделю 50 мин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3158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haroni" panose="02010803020104030203" pitchFamily="2" charset="-79"/>
                        </a:rPr>
                        <a:t>Учитель-логопед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Работа над пониманием речевых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инструкций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Растормаживание речи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Работа над построением предложений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индивидуальная</a:t>
                      </a: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 раз в неделю 50 мин</a:t>
                      </a: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2397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haroni" panose="02010803020104030203" pitchFamily="2" charset="-79"/>
                        </a:rPr>
                        <a:t>Педагог-психолог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Развитие заинтересованности в коммуникации со взрослым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Работа по коррекции не желательного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поведения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индивидуальная</a:t>
                      </a: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 раз в неделю 50 мин</a:t>
                      </a: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3158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haroni" panose="02010803020104030203" pitchFamily="2" charset="-79"/>
                        </a:rPr>
                        <a:t>Воспитатели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Развитие социальных навыков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Развитие продуктивных форм взаимодействия со сверстниками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индивидуальная</a:t>
                      </a: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4 раза в неделю по 2 часа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92086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flipV="1">
            <a:off x="0" y="0"/>
            <a:ext cx="12192000" cy="685799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-17371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15156" y="154547"/>
            <a:ext cx="10728101" cy="5022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BF1D8"/>
                </a:solidFill>
                <a:effectLst>
                  <a:glow rad="101600">
                    <a:srgbClr val="FF6565">
                      <a:alpha val="60000"/>
                    </a:srgbClr>
                  </a:glow>
                </a:effectLst>
              </a:rPr>
              <a:t>Фрагмент АОП: Определение </a:t>
            </a:r>
            <a:r>
              <a:rPr lang="ru-RU" sz="3600" b="1" dirty="0" err="1">
                <a:solidFill>
                  <a:srgbClr val="FBF1D8"/>
                </a:solidFill>
                <a:effectLst>
                  <a:glow rad="101600">
                    <a:srgbClr val="FF6565">
                      <a:alpha val="60000"/>
                    </a:srgbClr>
                  </a:glow>
                </a:effectLst>
              </a:rPr>
              <a:t>спец.условий</a:t>
            </a:r>
            <a:r>
              <a:rPr lang="ru-RU" sz="3600" b="1" dirty="0">
                <a:solidFill>
                  <a:srgbClr val="FBF1D8"/>
                </a:solidFill>
                <a:effectLst>
                  <a:glow rad="101600">
                    <a:srgbClr val="FF6565">
                      <a:alpha val="60000"/>
                    </a:srgbClr>
                  </a:glow>
                </a:effectLst>
              </a:rPr>
              <a:t> </a:t>
            </a:r>
            <a:endParaRPr lang="ru-RU" sz="2800" dirty="0">
              <a:solidFill>
                <a:srgbClr val="FBF1D8"/>
              </a:solidFill>
              <a:effectLst>
                <a:glow rad="101600">
                  <a:srgbClr val="FF6565">
                    <a:alpha val="60000"/>
                  </a:srgbClr>
                </a:glo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6687270"/>
              </p:ext>
            </p:extLst>
          </p:nvPr>
        </p:nvGraphicFramePr>
        <p:xfrm>
          <a:off x="254715" y="1068947"/>
          <a:ext cx="11671123" cy="473169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03640"/>
                <a:gridCol w="8667483"/>
              </a:tblGrid>
              <a:tr h="623979">
                <a:tc gridSpan="2">
                  <a:txBody>
                    <a:bodyPr/>
                    <a:lstStyle/>
                    <a:p>
                      <a:r>
                        <a:rPr lang="ru-RU" b="0" baseline="0" dirty="0" smtClean="0">
                          <a:solidFill>
                            <a:schemeClr val="tx1"/>
                          </a:solidFill>
                        </a:rPr>
                        <a:t>2.2.2. Описание специальных условий обучения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2397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Специальные условия</a:t>
                      </a:r>
                      <a:endParaRPr lang="ru-RU" sz="16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Условия необходимые для данного ребенка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4780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haroni" panose="02010803020104030203" pitchFamily="2" charset="-79"/>
                        </a:rPr>
                        <a:t>Временной режим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Режим обучения: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посещение групп кратковременного пребывания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31581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haroni" panose="02010803020104030203" pitchFamily="2" charset="-79"/>
                        </a:rPr>
                        <a:t>Организация пространства ДОУ (группы)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Наличие тактильных дорожек на территории ДОУ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Отсутствие острых углов у мебели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Наличие аппаратов для стимуляции зрительного восприятия</a:t>
                      </a:r>
                    </a:p>
                  </a:txBody>
                  <a:tcPr/>
                </a:tc>
              </a:tr>
              <a:tr h="623979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haroni" panose="02010803020104030203" pitchFamily="2" charset="-79"/>
                        </a:rPr>
                        <a:t>Организация рабочего места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Организация пространства для обучения (отдельный стол, стул соответствующий ростовой группе, отсутствие в зоне досягаемости игрушек)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23979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haroni" panose="02010803020104030203" pitchFamily="2" charset="-79"/>
                        </a:rPr>
                        <a:t>Вспомогательные средства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Набор тактильных дощечек для формирования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целостных представлений о предметах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31581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haroni" panose="02010803020104030203" pitchFamily="2" charset="-79"/>
                        </a:rPr>
                        <a:t>Технические средства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haroni" panose="02010803020104030203" pitchFamily="2" charset="-79"/>
                        </a:rPr>
                        <a:t> обучения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Специальные учебные пособия, тактильные игры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Наличие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тифлотехнических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средств и устройств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73800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flipV="1">
            <a:off x="0" y="0"/>
            <a:ext cx="12192000" cy="685799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-17371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88642" y="0"/>
            <a:ext cx="11101589" cy="746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</a:rPr>
              <a:t>Фрагмент АОП</a:t>
            </a:r>
            <a:r>
              <a:rPr lang="ru-RU" sz="3200" b="1" dirty="0" smtClean="0"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</a:rPr>
              <a:t>: О</a:t>
            </a:r>
            <a:r>
              <a:rPr lang="ru-RU" sz="3200" b="1" i="1" dirty="0" smtClean="0"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</a:rPr>
              <a:t>своение образовательных областей</a:t>
            </a:r>
            <a:endParaRPr lang="ru-RU" sz="3200" b="1" dirty="0">
              <a:effectLst>
                <a:glow rad="101600">
                  <a:schemeClr val="accent6">
                    <a:lumMod val="75000"/>
                    <a:alpha val="60000"/>
                  </a:schemeClr>
                </a:glo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4456993"/>
              </p:ext>
            </p:extLst>
          </p:nvPr>
        </p:nvGraphicFramePr>
        <p:xfrm>
          <a:off x="373487" y="1132053"/>
          <a:ext cx="11539475" cy="549727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816701"/>
                <a:gridCol w="2215166"/>
                <a:gridCol w="1339403"/>
                <a:gridCol w="1665669"/>
                <a:gridCol w="1502536"/>
              </a:tblGrid>
              <a:tr h="700181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Образовательная область/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Образовательные цели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Исполнители </a:t>
                      </a:r>
                    </a:p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(педагогические работники)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Освоение навыка 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(динамическая оценка в баллах)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0018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Первичное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ПМПк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Динамическое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aseline="0" dirty="0" err="1" smtClean="0">
                          <a:solidFill>
                            <a:schemeClr val="tx1"/>
                          </a:solidFill>
                        </a:rPr>
                        <a:t>ПМПк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Итоговое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ПМПк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81241">
                <a:tc gridSpan="5"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chemeClr val="tx1"/>
                          </a:solidFill>
                        </a:rPr>
                        <a:t>1.1. Соблюдение</a:t>
                      </a:r>
                      <a:r>
                        <a:rPr lang="ru-RU" b="1" i="1" baseline="0" dirty="0" smtClean="0">
                          <a:solidFill>
                            <a:schemeClr val="tx1"/>
                          </a:solidFill>
                        </a:rPr>
                        <a:t> норм и правил</a:t>
                      </a:r>
                      <a:endParaRPr lang="ru-RU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00181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Понимает и соблюдает принятые правила принятые в группе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Воспитатели группы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00181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Способен собирать игрушки по просьбе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педагога или с его помощью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09575">
                <a:tc gridSpan="5"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chemeClr val="tx1"/>
                          </a:solidFill>
                        </a:rPr>
                        <a:t>1.2. Социальное взаимодействие со сверстниками и взрослыми (социализация)</a:t>
                      </a:r>
                      <a:endParaRPr lang="ru-RU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00181">
                <a:tc rowSpan="2"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Понимает и выполняет конкретные простые инструкции взрослых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Воспитатели группы, дефектолог</a:t>
                      </a: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17628"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82476">
                <a:tc rowSpan="2"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Умеет сидеть вместе со всеми за столом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2216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Способен играть в игрушки с 1-2 детьми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21305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749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45205" y="0"/>
            <a:ext cx="11101589" cy="746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</a:rPr>
              <a:t>Анализ </a:t>
            </a:r>
            <a:r>
              <a:rPr lang="ru-RU" sz="3200" b="1" dirty="0" smtClean="0"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</a:rPr>
              <a:t>результатов освоения </a:t>
            </a:r>
            <a:r>
              <a:rPr lang="ru-RU" sz="3200" b="1" dirty="0"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</a:rPr>
              <a:t>АОП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7387" y="746975"/>
            <a:ext cx="11477223" cy="1146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rgbClr val="FF6565"/>
                </a:solidFill>
              </a:rPr>
              <a:t>Оценка </a:t>
            </a:r>
            <a:r>
              <a:rPr lang="ru-RU" sz="2400" b="1" dirty="0">
                <a:solidFill>
                  <a:srgbClr val="FF6565"/>
                </a:solidFill>
              </a:rPr>
              <a:t>достижения планируемых </a:t>
            </a:r>
            <a:r>
              <a:rPr lang="ru-RU" sz="2400" b="1" dirty="0" smtClean="0">
                <a:solidFill>
                  <a:srgbClr val="FF6565"/>
                </a:solidFill>
              </a:rPr>
              <a:t>результатов (</a:t>
            </a:r>
            <a:r>
              <a:rPr lang="ru-RU" sz="2400" b="1" dirty="0">
                <a:solidFill>
                  <a:srgbClr val="FF6565"/>
                </a:solidFill>
              </a:rPr>
              <a:t>навыков/компетенций)  для всех образовательных </a:t>
            </a:r>
            <a:r>
              <a:rPr lang="ru-RU" sz="2400" b="1" dirty="0" smtClean="0">
                <a:solidFill>
                  <a:srgbClr val="FF6565"/>
                </a:solidFill>
              </a:rPr>
              <a:t>областей указывается </a:t>
            </a:r>
            <a:r>
              <a:rPr lang="ru-RU" sz="2400" b="1" dirty="0">
                <a:solidFill>
                  <a:srgbClr val="FF6565"/>
                </a:solidFill>
              </a:rPr>
              <a:t>одним из пяти числовых значений </a:t>
            </a:r>
            <a:r>
              <a:rPr lang="ru-RU" sz="2400" b="1" dirty="0" smtClean="0">
                <a:solidFill>
                  <a:srgbClr val="FF6565"/>
                </a:solidFill>
              </a:rPr>
              <a:t>соответственно</a:t>
            </a:r>
            <a:endParaRPr lang="ru-RU" sz="2400" b="1" dirty="0">
              <a:solidFill>
                <a:srgbClr val="FF6565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30321" y="1790163"/>
            <a:ext cx="9234151" cy="4301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Результативность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• 0–навык/компетенция не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сформирована</a:t>
            </a:r>
          </a:p>
          <a:p>
            <a:endParaRPr lang="ru-RU" sz="8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•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1–необходима постоянная внешняя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физическая/визуальная/вербальная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регуляция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деятельности</a:t>
            </a:r>
          </a:p>
          <a:p>
            <a:endParaRPr lang="ru-RU" sz="8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• 2–способен к самостоятельному выполнению, но нуждается в </a:t>
            </a:r>
          </a:p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частичной организующей помощи </a:t>
            </a:r>
            <a:endParaRPr lang="ru-RU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sz="8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• 3–ориентируется на действия сверстников, использует в качестве </a:t>
            </a:r>
          </a:p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подсказки модель поведения и/или визуальные подсказки, </a:t>
            </a:r>
          </a:p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постоянно находящиеся в поле зрения на закрепленных местах и т.д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endParaRPr lang="ru-RU" sz="8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• 4–навык/компетенция сформирована</a:t>
            </a:r>
          </a:p>
        </p:txBody>
      </p:sp>
    </p:spTree>
    <p:extLst>
      <p:ext uri="{BB962C8B-B14F-4D97-AF65-F5344CB8AC3E}">
        <p14:creationId xmlns:p14="http://schemas.microsoft.com/office/powerpoint/2010/main" val="38084402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1153" b="-1626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3639" y="978795"/>
            <a:ext cx="11269015" cy="575685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72732" y="115910"/>
            <a:ext cx="11101589" cy="746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effectLst>
                  <a:glow rad="101600">
                    <a:srgbClr val="FF6565">
                      <a:alpha val="60000"/>
                    </a:srgbClr>
                  </a:glow>
                </a:effectLst>
              </a:rPr>
              <a:t>Фрагмент АОП: Работа с родителями</a:t>
            </a:r>
          </a:p>
        </p:txBody>
      </p:sp>
    </p:spTree>
    <p:extLst>
      <p:ext uri="{BB962C8B-B14F-4D97-AF65-F5344CB8AC3E}">
        <p14:creationId xmlns:p14="http://schemas.microsoft.com/office/powerpoint/2010/main" val="349378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flipV="1">
            <a:off x="-1" y="0"/>
            <a:ext cx="12192000" cy="690429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-11862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Разрабатывается для детей со сложной структурой дефекта или множественным и нарушениями в развитии </a:t>
            </a: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104173"/>
            <a:ext cx="12191999" cy="746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</a:rPr>
              <a:t>Возможности пребывания детей с ОВЗ в условиях инклюзии или интеграции на основании </a:t>
            </a:r>
            <a:r>
              <a:rPr lang="ru-RU" sz="3200" b="1" dirty="0" smtClean="0"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</a:rPr>
              <a:t>разработки ООП, АООП, АОП (ИОП)</a:t>
            </a:r>
            <a:endParaRPr lang="ru-RU" sz="3200" b="1" dirty="0">
              <a:effectLst>
                <a:glow rad="101600">
                  <a:schemeClr val="accent6">
                    <a:lumMod val="75000"/>
                    <a:alpha val="60000"/>
                  </a:schemeClr>
                </a:glo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093304"/>
              </p:ext>
            </p:extLst>
          </p:nvPr>
        </p:nvGraphicFramePr>
        <p:xfrm>
          <a:off x="289366" y="1222586"/>
          <a:ext cx="11678856" cy="5334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19714"/>
                <a:gridCol w="2919714"/>
                <a:gridCol w="2919714"/>
                <a:gridCol w="2919714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Группа обще развивающей направленности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Группа комбинированной направленности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Группа компенсирующей направленности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Разработка коррекционного раздела ООП на группу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Разработка АООП на группу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Может быть на подгруппу детей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Разработка индивидуальной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</a:rPr>
                        <a:t> карты развития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Заменяется речевыми и другими картами специального обследования ребенка 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Дополняется информационно-диагностической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 картой для воспитателя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Разработка ИОП 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Разрабатывается как документ, совмещенный с </a:t>
                      </a: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ИОМ </a:t>
                      </a:r>
                    </a:p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Разрабатывается для детей со сложной структурой дефекта или множественным и нарушениями в развитии 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Индивидуальный образовательный 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учебный план 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Если есть АОП на  подгруппу , то не разрабатывается, Если дети идут по ООП, то разрабатывается 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32834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636394"/>
            <a:ext cx="12191999" cy="2221606"/>
          </a:xfrm>
          <a:prstGeom prst="rect">
            <a:avLst/>
          </a:prstGeom>
          <a:solidFill>
            <a:srgbClr val="1DC1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-1" y="0"/>
            <a:ext cx="12191999" cy="4636394"/>
          </a:xfrm>
          <a:prstGeom prst="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50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957589" y="1"/>
            <a:ext cx="10234410" cy="5203064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3245477"/>
            <a:ext cx="4829577" cy="3367826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21326580">
            <a:off x="810796" y="3659553"/>
            <a:ext cx="3207984" cy="9426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Segoe Script" panose="020B0504020000000003" pitchFamily="34" charset="0"/>
              </a:rPr>
              <a:t>Царьград</a:t>
            </a:r>
            <a:endParaRPr lang="ru-RU" sz="2400" b="1" dirty="0" smtClean="0">
              <a:solidFill>
                <a:schemeClr val="accent5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Segoe Script" panose="020B0504020000000003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Segoe Script" panose="020B0504020000000003" pitchFamily="34" charset="0"/>
              </a:rPr>
              <a:t>«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Segoe Script" panose="020B0504020000000003" pitchFamily="34" charset="0"/>
              </a:rPr>
              <a:t>АДАПТАЕВСК»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60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" b="-16278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7098" y="1491510"/>
            <a:ext cx="1139780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Структурирование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понятийного аппарата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специалиста, воспитателя, работающего с ребенком с ОВЗ;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8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Она отражает результативность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деятельности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каждого специалиста;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8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Позволяет использовать подходящие методы в работе с конкретным ребенком;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8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Сотрудничество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с родителями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8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Междисциплинарное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взаимодействие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8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Разделение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зон ответственности между всеми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участниками</a:t>
            </a:r>
          </a:p>
          <a:p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   образовательного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процесса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8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Мотивация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к работе как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специалистов,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так и родителя.</a:t>
            </a:r>
          </a:p>
        </p:txBody>
      </p:sp>
      <p:sp>
        <p:nvSpPr>
          <p:cNvPr id="5" name="Прямоугольник 2"/>
          <p:cNvSpPr/>
          <p:nvPr/>
        </p:nvSpPr>
        <p:spPr>
          <a:xfrm flipH="1">
            <a:off x="9453092" y="3749308"/>
            <a:ext cx="2509233" cy="207194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0902" t="-146177" r="-3253" b="-3913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29674" y="337461"/>
            <a:ext cx="11732652" cy="8500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6565"/>
                </a:solidFill>
              </a:rPr>
              <a:t>Зачем </a:t>
            </a:r>
            <a:r>
              <a:rPr lang="ru-RU" sz="3600" b="1" dirty="0" smtClean="0">
                <a:solidFill>
                  <a:srgbClr val="FF6565"/>
                </a:solidFill>
              </a:rPr>
              <a:t>нужны </a:t>
            </a:r>
          </a:p>
          <a:p>
            <a:pPr algn="ctr"/>
            <a:r>
              <a:rPr lang="ru-RU" sz="3600" b="1" dirty="0" smtClean="0">
                <a:solidFill>
                  <a:srgbClr val="FF6565"/>
                </a:solidFill>
              </a:rPr>
              <a:t>адаптированные программы?</a:t>
            </a:r>
            <a:endParaRPr lang="ru-RU" sz="3600" b="1" dirty="0">
              <a:solidFill>
                <a:srgbClr val="FF65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175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-2414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33082" y="348099"/>
            <a:ext cx="11925835" cy="6174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4400" b="1" dirty="0"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Что такое </a:t>
            </a:r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ООП, АООП, АОП и ИПР?</a:t>
            </a:r>
            <a:endParaRPr lang="ru-RU" sz="4400" b="1" dirty="0">
              <a:solidFill>
                <a:schemeClr val="accent4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7882" y="965546"/>
            <a:ext cx="11320530" cy="5203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Основная образовательная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программа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(ООП)–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это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локальный нормативный документ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образовательной организации,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регламентирующий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все виды и содержание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образовательной деятельности и содержащий в себе комплекс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основных характеристик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образования, организационно-педагогические условия, образовательные и календарные планы  и т.д.</a:t>
            </a:r>
          </a:p>
          <a:p>
            <a:pPr algn="just"/>
            <a:endParaRPr lang="ru-RU" sz="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Адаптированная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основная образовательная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программа  (АООП)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образовательная программа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, адаптированная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для обучения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определенных категорий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лиц (группы детей)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с ограниченными возможностями здоровья, в том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числе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с инвалидностью, т.е. образовательная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программа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специальных (коррекционных)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образовательных учреждений I-VIII  видов (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ФЗ, ст.2,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п.п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28).</a:t>
            </a:r>
          </a:p>
          <a:p>
            <a:pPr algn="just"/>
            <a:endParaRPr lang="ru-RU" sz="800" dirty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Адаптированная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образовательная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программа (АОП)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– это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образовательная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программа, адаптированная для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обучения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ребенка с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ОВЗ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, разработанная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на базе основной общеобразовательной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программы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, с учетом адаптированной основной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образовательной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программы и в соответствии с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психофизическими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особенностями и особыми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образовательными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потребностями категории лиц с ОВЗ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algn="just"/>
            <a:endParaRPr lang="ru-RU" sz="800" dirty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Индивидуальная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программа реабилитации (ИПР)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— это комплекс мер по реабилитации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ребенка-инвалида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который разрабатывается при проведении медико-социальной экспертизы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исходя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из комплексной оценки ограничений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жизнедеятельности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. В индивидуальную программу реабилитации должны быть включены все мероприятия, технические и иные средства реабилитации и реабилитационные услуги, необходимые инвалиду для ведения полноценной независимой жизни.</a:t>
            </a:r>
          </a:p>
        </p:txBody>
      </p:sp>
    </p:spTree>
    <p:extLst>
      <p:ext uri="{BB962C8B-B14F-4D97-AF65-F5344CB8AC3E}">
        <p14:creationId xmlns:p14="http://schemas.microsoft.com/office/powerpoint/2010/main" val="816447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flipH="1" flipV="1">
            <a:off x="0" y="-38636"/>
            <a:ext cx="12192000" cy="689663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" b="-13012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6366" y="0"/>
            <a:ext cx="11230377" cy="9659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</a:rPr>
              <a:t>Интеграция </a:t>
            </a:r>
            <a:r>
              <a:rPr lang="ru-RU" sz="2800" b="1" dirty="0" smtClean="0"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</a:rPr>
              <a:t>программ в образовательной </a:t>
            </a:r>
            <a:r>
              <a:rPr lang="ru-RU" sz="2800" b="1" dirty="0"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</a:rPr>
              <a:t>организации</a:t>
            </a:r>
          </a:p>
        </p:txBody>
      </p:sp>
      <p:sp>
        <p:nvSpPr>
          <p:cNvPr id="4" name="Пятиугольник 3"/>
          <p:cNvSpPr/>
          <p:nvPr/>
        </p:nvSpPr>
        <p:spPr>
          <a:xfrm>
            <a:off x="6426558" y="1445654"/>
            <a:ext cx="5486933" cy="3499834"/>
          </a:xfrm>
          <a:prstGeom prst="homePlate">
            <a:avLst/>
          </a:prstGeom>
          <a:solidFill>
            <a:srgbClr val="92D050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ятиугольник 4"/>
          <p:cNvSpPr/>
          <p:nvPr/>
        </p:nvSpPr>
        <p:spPr>
          <a:xfrm>
            <a:off x="2771640" y="1445654"/>
            <a:ext cx="5805689" cy="3499834"/>
          </a:xfrm>
          <a:prstGeom prst="homePlate">
            <a:avLst/>
          </a:prstGeom>
          <a:solidFill>
            <a:srgbClr val="DECEAA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ятиугольник 5"/>
          <p:cNvSpPr/>
          <p:nvPr/>
        </p:nvSpPr>
        <p:spPr>
          <a:xfrm>
            <a:off x="386364" y="1445654"/>
            <a:ext cx="4468971" cy="3499834"/>
          </a:xfrm>
          <a:prstGeom prst="homePlate">
            <a:avLst/>
          </a:prstGeom>
          <a:solidFill>
            <a:srgbClr val="FF6565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6565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01119" y="1244422"/>
            <a:ext cx="3447927" cy="31553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2800" b="1" dirty="0">
                <a:solidFill>
                  <a:schemeClr val="bg1"/>
                </a:solidFill>
                <a:effectLst>
                  <a:glow rad="228600">
                    <a:schemeClr val="accent6">
                      <a:lumMod val="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АОП</a:t>
            </a:r>
          </a:p>
          <a:p>
            <a:pPr>
              <a:lnSpc>
                <a:spcPct val="120000"/>
              </a:lnSpc>
            </a:pPr>
            <a:r>
              <a:rPr lang="ru-RU" sz="1600" b="1" dirty="0" smtClean="0">
                <a:solidFill>
                  <a:schemeClr val="bg1"/>
                </a:solidFill>
                <a:effectLst>
                  <a:glow rad="228600">
                    <a:schemeClr val="accent6">
                      <a:lumMod val="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Адаптированная </a:t>
            </a:r>
            <a:r>
              <a:rPr lang="ru-RU" sz="1600" b="1" dirty="0">
                <a:solidFill>
                  <a:schemeClr val="bg1"/>
                </a:solidFill>
                <a:effectLst>
                  <a:glow rad="228600">
                    <a:schemeClr val="accent6">
                      <a:lumMod val="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образовательная </a:t>
            </a:r>
            <a:r>
              <a:rPr lang="ru-RU" sz="1600" b="1" dirty="0" smtClean="0">
                <a:solidFill>
                  <a:schemeClr val="bg1"/>
                </a:solidFill>
                <a:effectLst>
                  <a:glow rad="228600">
                    <a:schemeClr val="accent6">
                      <a:lumMod val="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программа</a:t>
            </a:r>
          </a:p>
          <a:p>
            <a:pPr>
              <a:lnSpc>
                <a:spcPct val="120000"/>
              </a:lnSpc>
            </a:pPr>
            <a:endParaRPr lang="ru-RU" sz="1600" b="1" dirty="0">
              <a:solidFill>
                <a:schemeClr val="accent4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Black" panose="020B0A04020102020204" pitchFamily="34" charset="0"/>
            </a:endParaRPr>
          </a:p>
          <a:p>
            <a:pPr>
              <a:lnSpc>
                <a:spcPct val="120000"/>
              </a:lnSpc>
            </a:pPr>
            <a:endParaRPr lang="ru-RU" sz="1600" b="1" dirty="0" smtClean="0">
              <a:solidFill>
                <a:schemeClr val="accent4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Black" panose="020B0A040201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1 ребенок</a:t>
            </a:r>
            <a:endParaRPr lang="ru-RU" sz="1600" b="1" dirty="0">
              <a:solidFill>
                <a:schemeClr val="accent4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611706" y="1339402"/>
            <a:ext cx="3072685" cy="33694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2800" b="1" dirty="0" smtClean="0">
                <a:solidFill>
                  <a:srgbClr val="FF6565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АООП</a:t>
            </a:r>
            <a:endParaRPr lang="ru-RU" sz="2800" b="1" dirty="0">
              <a:solidFill>
                <a:srgbClr val="FF6565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Black" panose="020B0A040201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600" b="1" dirty="0" smtClean="0">
                <a:solidFill>
                  <a:srgbClr val="FF6565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Адаптированная основная образовательная программа</a:t>
            </a:r>
          </a:p>
          <a:p>
            <a:pPr>
              <a:lnSpc>
                <a:spcPct val="120000"/>
              </a:lnSpc>
            </a:pPr>
            <a:endParaRPr lang="ru-RU" sz="1600" b="1" dirty="0" smtClean="0">
              <a:solidFill>
                <a:schemeClr val="accent4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Black" panose="020B0A040201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Категория детей </a:t>
            </a:r>
          </a:p>
          <a:p>
            <a:pPr>
              <a:lnSpc>
                <a:spcPct val="120000"/>
              </a:lnSpc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с ОВЗ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7989596" y="1072167"/>
            <a:ext cx="3237691" cy="3499834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ООП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Black" panose="020B0A040201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Основная </a:t>
            </a: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образовательная 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программа</a:t>
            </a:r>
          </a:p>
          <a:p>
            <a:pPr>
              <a:lnSpc>
                <a:spcPct val="120000"/>
              </a:lnSpc>
            </a:pPr>
            <a:endParaRPr lang="ru-RU" sz="1600" b="1" dirty="0">
              <a:solidFill>
                <a:schemeClr val="accent4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Black" panose="020B0A04020102020204" pitchFamily="34" charset="0"/>
            </a:endParaRPr>
          </a:p>
          <a:p>
            <a:pPr>
              <a:lnSpc>
                <a:spcPct val="120000"/>
              </a:lnSpc>
            </a:pPr>
            <a:endParaRPr lang="ru-RU" sz="1600" b="1" dirty="0" smtClean="0">
              <a:solidFill>
                <a:schemeClr val="accent4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Black" panose="020B0A040201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600" b="1" dirty="0" smtClean="0">
                <a:solidFill>
                  <a:srgbClr val="FF6565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Все уровни </a:t>
            </a:r>
          </a:p>
          <a:p>
            <a:pPr>
              <a:lnSpc>
                <a:spcPct val="120000"/>
              </a:lnSpc>
            </a:pPr>
            <a:r>
              <a:rPr lang="ru-RU" sz="1600" b="1" dirty="0" smtClean="0">
                <a:solidFill>
                  <a:srgbClr val="FF6565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образования</a:t>
            </a:r>
            <a:endParaRPr lang="ru-RU" sz="1600" b="1" dirty="0">
              <a:solidFill>
                <a:srgbClr val="FF6565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386364" y="5223995"/>
            <a:ext cx="3670475" cy="1221882"/>
          </a:xfrm>
          <a:prstGeom prst="homePlate">
            <a:avLst/>
          </a:prstGeom>
          <a:solidFill>
            <a:srgbClr val="DECEAA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6565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На основе АООП ДОУ</a:t>
            </a:r>
            <a:endParaRPr lang="ru-RU" sz="2400" b="1" dirty="0">
              <a:solidFill>
                <a:srgbClr val="FF6565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2" name="Пятиугольник 11"/>
          <p:cNvSpPr/>
          <p:nvPr/>
        </p:nvSpPr>
        <p:spPr>
          <a:xfrm>
            <a:off x="4056841" y="5223996"/>
            <a:ext cx="3932755" cy="1221882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На основе примерных АООП </a:t>
            </a:r>
          </a:p>
          <a:p>
            <a:pPr algn="ctr"/>
            <a:r>
              <a:rPr lang="en-US" sz="2400" b="1" u="sng" dirty="0" smtClean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http</a:t>
            </a:r>
            <a:r>
              <a:rPr lang="en-US" sz="2400" b="1" u="sng" dirty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://</a:t>
            </a:r>
            <a:r>
              <a:rPr lang="en-US" sz="2400" b="1" u="sng" dirty="0" smtClean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fgosreestr.ru</a:t>
            </a:r>
            <a:endParaRPr lang="ru-RU" sz="2400" b="1" u="sng" dirty="0">
              <a:solidFill>
                <a:schemeClr val="accent5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3" name="Пятиугольник 12"/>
          <p:cNvSpPr/>
          <p:nvPr/>
        </p:nvSpPr>
        <p:spPr>
          <a:xfrm>
            <a:off x="7989597" y="5223995"/>
            <a:ext cx="3871845" cy="1221882"/>
          </a:xfrm>
          <a:prstGeom prst="homePlate">
            <a:avLst/>
          </a:prstGeom>
          <a:solidFill>
            <a:srgbClr val="FF6565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На основе примерных ООП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5083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1153" b="-1626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0152" y="115909"/>
            <a:ext cx="11964473" cy="661974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4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6366" y="1"/>
            <a:ext cx="11230377" cy="850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>
                  <a:glow rad="101600">
                    <a:srgbClr val="FF6565">
                      <a:alpha val="60000"/>
                    </a:srgbClr>
                  </a:glow>
                </a:effectLst>
              </a:rPr>
              <a:t>Рекомендации при </a:t>
            </a:r>
            <a:r>
              <a:rPr lang="ru-RU" sz="2800" b="1" dirty="0" smtClean="0">
                <a:effectLst>
                  <a:glow rad="101600">
                    <a:srgbClr val="FF6565">
                      <a:alpha val="60000"/>
                    </a:srgbClr>
                  </a:glow>
                </a:effectLst>
              </a:rPr>
              <a:t>проектировании АООП </a:t>
            </a:r>
            <a:r>
              <a:rPr lang="ru-RU" sz="2800" b="1" dirty="0">
                <a:effectLst>
                  <a:glow rad="101600">
                    <a:srgbClr val="FF6565">
                      <a:alpha val="60000"/>
                    </a:srgbClr>
                  </a:glow>
                </a:effectLst>
              </a:rPr>
              <a:t>ДО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6366" y="963770"/>
            <a:ext cx="11384924" cy="1384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В случае если обязательная часть Программы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соответствует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примерной программе, она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оформляется в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виде ссылки на соответствующую примерную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программу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В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случае если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обязательная часть Программы не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соответствует одной из примерных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программ, то она должна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быть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представлена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развернуто в соответствии с пунктом 2.11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Стандарта.</a:t>
            </a:r>
          </a:p>
          <a:p>
            <a:pPr algn="just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ru-RU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38659" y="2273122"/>
            <a:ext cx="8332631" cy="1663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ru-RU" sz="2000" b="1" dirty="0">
              <a:solidFill>
                <a:schemeClr val="accent4">
                  <a:lumMod val="50000"/>
                </a:schemeClr>
              </a:solidFill>
            </a:endParaRPr>
          </a:p>
          <a:p>
            <a:pPr algn="just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Часть,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формируемая участниками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образовательных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отношений, может быть представлена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в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виде ссылок на соответствующую методическую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литературу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, позволяющую ознакомиться с содержанием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выбранных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участниками образовательных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отношений парциальных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программ, методик, форм организации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образовательной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работы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algn="just"/>
            <a:endParaRPr lang="ru-RU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65183" y="3936642"/>
            <a:ext cx="7006107" cy="21121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000" b="1" dirty="0">
              <a:solidFill>
                <a:schemeClr val="accent4">
                  <a:lumMod val="50000"/>
                </a:schemeClr>
              </a:solidFill>
            </a:endParaRPr>
          </a:p>
          <a:p>
            <a:pPr algn="just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Так как Программа - это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описание содержания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образовательной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деятельности конкретного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детского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сада, в связи с этим фразы,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содержащие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слова «должны быть созданы»,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«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необходимо применять…» и т.п.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недопустимы, их необходимо заменить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на фразы «созданы…»,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«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применяются…»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312831" y="4110507"/>
            <a:ext cx="1788018" cy="2047740"/>
          </a:xfrm>
          <a:custGeom>
            <a:avLst/>
            <a:gdLst>
              <a:gd name="connsiteX0" fmla="*/ 0 w 1788018"/>
              <a:gd name="connsiteY0" fmla="*/ 0 h 2047740"/>
              <a:gd name="connsiteX1" fmla="*/ 1788018 w 1788018"/>
              <a:gd name="connsiteY1" fmla="*/ 0 h 2047740"/>
              <a:gd name="connsiteX2" fmla="*/ 1788018 w 1788018"/>
              <a:gd name="connsiteY2" fmla="*/ 2047740 h 2047740"/>
              <a:gd name="connsiteX3" fmla="*/ 0 w 1788018"/>
              <a:gd name="connsiteY3" fmla="*/ 2047740 h 2047740"/>
              <a:gd name="connsiteX4" fmla="*/ 0 w 1788018"/>
              <a:gd name="connsiteY4" fmla="*/ 0 h 2047740"/>
              <a:gd name="connsiteX0" fmla="*/ 12879 w 1788018"/>
              <a:gd name="connsiteY0" fmla="*/ 399245 h 2047740"/>
              <a:gd name="connsiteX1" fmla="*/ 1788018 w 1788018"/>
              <a:gd name="connsiteY1" fmla="*/ 0 h 2047740"/>
              <a:gd name="connsiteX2" fmla="*/ 1788018 w 1788018"/>
              <a:gd name="connsiteY2" fmla="*/ 2047740 h 2047740"/>
              <a:gd name="connsiteX3" fmla="*/ 0 w 1788018"/>
              <a:gd name="connsiteY3" fmla="*/ 2047740 h 2047740"/>
              <a:gd name="connsiteX4" fmla="*/ 12879 w 1788018"/>
              <a:gd name="connsiteY4" fmla="*/ 399245 h 2047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8018" h="2047740">
                <a:moveTo>
                  <a:pt x="12879" y="399245"/>
                </a:moveTo>
                <a:lnTo>
                  <a:pt x="1788018" y="0"/>
                </a:lnTo>
                <a:lnTo>
                  <a:pt x="1788018" y="2047740"/>
                </a:lnTo>
                <a:lnTo>
                  <a:pt x="0" y="2047740"/>
                </a:lnTo>
                <a:lnTo>
                  <a:pt x="12879" y="399245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12762" t="-16015" r="-34752" b="-2136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18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flipV="1">
            <a:off x="0" y="-12879"/>
            <a:ext cx="12192000" cy="687087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-14282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effectLst>
                <a:glow rad="101600">
                  <a:srgbClr val="FF6565">
                    <a:alpha val="60000"/>
                  </a:srgb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3741" y="888642"/>
            <a:ext cx="11144518" cy="56377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Цель  АОП и АООП 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формулируется  исходя  из  основной  цели,  поставленной 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во ФГОС 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дошкольного  образования,  соответственно  в 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основной образовательной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программе дошкольного образования.</a:t>
            </a:r>
          </a:p>
          <a:p>
            <a:pPr algn="just"/>
            <a:endParaRPr lang="ru-RU" sz="800" b="1" dirty="0" smtClean="0">
              <a:solidFill>
                <a:schemeClr val="accent4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algn="just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(ФГОС ДОУ)</a:t>
            </a:r>
          </a:p>
          <a:p>
            <a:pPr algn="just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Цель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: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социализация 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и  всесторонне  развитие  личности 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ребенка раннего 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и  дошкольного  возраста  в  адекватных  возрасту 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видах деятельности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.</a:t>
            </a:r>
          </a:p>
          <a:p>
            <a:pPr algn="just"/>
            <a:endParaRPr lang="ru-RU" sz="2000" b="1" dirty="0" smtClean="0">
              <a:solidFill>
                <a:schemeClr val="accent4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algn="just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АООП ДО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)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endParaRPr lang="ru-RU" sz="2000" b="1" dirty="0" smtClean="0">
              <a:solidFill>
                <a:schemeClr val="accent6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algn="just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Цель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адаптируется относительно определенного контингента детей с ОВЗ. </a:t>
            </a:r>
          </a:p>
          <a:p>
            <a:pPr algn="just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Цель: </a:t>
            </a:r>
          </a:p>
          <a:p>
            <a:pPr algn="just"/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•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необходимость  обеспечения  коррекции  нарушений  развития 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и социальной 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адаптации 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                              детей 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с  ОВЗ  с  учетом  особенностей 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их психофизического 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развития и индивидуальных возможностей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; </a:t>
            </a:r>
          </a:p>
          <a:p>
            <a:pPr algn="just"/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•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психолого-педагогическая,  коррекционно-развивающая 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поддержка, социализация, 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развития  личности  детей 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дошкольного возраста 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с  ограниченными  возможностями  здоровья  и  подготовка 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к общению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и дальнейшему обучению в условиях школы</a:t>
            </a:r>
            <a:endParaRPr lang="ru-RU" sz="2000" dirty="0" smtClean="0">
              <a:solidFill>
                <a:schemeClr val="accent4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4394"/>
            <a:ext cx="11990231" cy="746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effectLst>
                  <a:glow rad="101600">
                    <a:srgbClr val="FF6565">
                      <a:alpha val="60000"/>
                    </a:srgbClr>
                  </a:glow>
                </a:effectLst>
              </a:rPr>
              <a:t>Цели </a:t>
            </a:r>
            <a:r>
              <a:rPr lang="ru-RU" sz="3200" b="1" dirty="0" smtClean="0">
                <a:effectLst>
                  <a:glow rad="101600">
                    <a:srgbClr val="FF6565">
                      <a:alpha val="60000"/>
                    </a:srgbClr>
                  </a:glow>
                </a:effectLst>
              </a:rPr>
              <a:t>адаптированных программ </a:t>
            </a:r>
          </a:p>
          <a:p>
            <a:pPr algn="ctr"/>
            <a:r>
              <a:rPr lang="ru-RU" sz="3200" b="1" dirty="0" smtClean="0">
                <a:effectLst>
                  <a:glow rad="101600">
                    <a:srgbClr val="FF6565">
                      <a:alpha val="60000"/>
                    </a:srgbClr>
                  </a:glow>
                </a:effectLst>
              </a:rPr>
              <a:t>дошкольного образования</a:t>
            </a:r>
            <a:endParaRPr lang="ru-RU" sz="3200" b="1" dirty="0">
              <a:effectLst>
                <a:glow rad="101600">
                  <a:srgbClr val="FF6565">
                    <a:alpha val="60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6907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flipV="1">
            <a:off x="0" y="-1"/>
            <a:ext cx="12192000" cy="685799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-199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effectLst>
                <a:glow rad="101600">
                  <a:srgbClr val="FF6565">
                    <a:alpha val="60000"/>
                  </a:srgb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6824" y="1"/>
            <a:ext cx="10315976" cy="573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Задачи реализации </a:t>
            </a:r>
            <a:r>
              <a:rPr lang="ru-RU" sz="3200" b="1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Программы</a:t>
            </a:r>
            <a:endParaRPr lang="ru-RU" sz="3200" b="1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3487" y="862885"/>
            <a:ext cx="11526591" cy="57053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srgbClr val="FF6565"/>
                </a:solidFill>
              </a:rPr>
              <a:t>Вся </a:t>
            </a:r>
            <a:r>
              <a:rPr lang="ru-RU" sz="2000" b="1" dirty="0">
                <a:solidFill>
                  <a:srgbClr val="FF6565"/>
                </a:solidFill>
              </a:rPr>
              <a:t>коррекционно-развивающая работа направлена на реализацию </a:t>
            </a:r>
            <a:r>
              <a:rPr lang="ru-RU" sz="2000" b="1" dirty="0" smtClean="0">
                <a:solidFill>
                  <a:srgbClr val="FF6565"/>
                </a:solidFill>
              </a:rPr>
              <a:t>задач  </a:t>
            </a:r>
            <a:r>
              <a:rPr lang="ru-RU" sz="2000" b="1" dirty="0">
                <a:solidFill>
                  <a:srgbClr val="FF6565"/>
                </a:solidFill>
              </a:rPr>
              <a:t>(задачи корректируются с учетом специфики коррекционно-развивающего процесса данного ДОО</a:t>
            </a:r>
            <a:r>
              <a:rPr lang="ru-RU" sz="2000" b="1" dirty="0" smtClean="0">
                <a:solidFill>
                  <a:srgbClr val="FF6565"/>
                </a:solidFill>
              </a:rPr>
              <a:t>):</a:t>
            </a:r>
          </a:p>
          <a:p>
            <a:pPr algn="just"/>
            <a:endParaRPr lang="ru-RU" sz="800" dirty="0">
              <a:solidFill>
                <a:srgbClr val="FF6565"/>
              </a:solidFill>
            </a:endParaRPr>
          </a:p>
          <a:p>
            <a:pPr algn="just"/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• своевременное выявление детей с ОВЗ и определение их особых образовательных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потребностей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, обусловленных недостатками в физическом и (или) психическом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развитии;</a:t>
            </a:r>
          </a:p>
          <a:p>
            <a:pPr algn="just"/>
            <a:endParaRPr lang="ru-RU" sz="800" dirty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• создание условий, способствующих освоению детьми с ОВЗ программы и их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интеграции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в ДОО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;</a:t>
            </a:r>
          </a:p>
          <a:p>
            <a:pPr algn="just"/>
            <a:endParaRPr lang="ru-RU" sz="800" strike="sngStrike" dirty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• осуществление индивидуально ориентированной 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психолого-медико-педагогической помощи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детям с ОВЗ с учетом особенностей психического и (или) физического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развития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, индивидуальных возможностей детей (в соответствии с рекомендациями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психолого-медико-педагогической 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комиссии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);</a:t>
            </a:r>
          </a:p>
          <a:p>
            <a:pPr algn="just"/>
            <a:endParaRPr lang="ru-RU" sz="800" dirty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• разработка и реализация индивидуальных планов коррекционной работы с детьми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ОВЗ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, организация индивидуальной и (или) групповой непосредственно образовательной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деятельности;</a:t>
            </a:r>
          </a:p>
          <a:p>
            <a:pPr algn="just"/>
            <a:endParaRPr lang="ru-RU" sz="800" dirty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• разработка и реализация дополнительных образовательных программ и получения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дополнительных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образовательных коррекционных услуг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;</a:t>
            </a:r>
          </a:p>
          <a:p>
            <a:pPr algn="just"/>
            <a:endParaRPr lang="ru-RU" sz="800" dirty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• реализация системы мероприятий по социальной адаптации детей с ОВЗ и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формированию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здорового образа жизни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;</a:t>
            </a:r>
          </a:p>
          <a:p>
            <a:pPr algn="just"/>
            <a:endParaRPr lang="ru-RU" sz="800" dirty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• оказание консультативной и методической помощи родителям (законным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представителям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) детей с ОВЗ по медицинским, социальным, правовым и другим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вопросам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56824" y="0"/>
            <a:ext cx="10315976" cy="573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Задачи реализации </a:t>
            </a:r>
            <a:r>
              <a:rPr lang="ru-RU" sz="3200" b="1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Программы</a:t>
            </a:r>
            <a:endParaRPr lang="ru-RU" sz="3200" b="1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97148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2114</TotalTime>
  <Words>2868</Words>
  <Application>Microsoft Office PowerPoint</Application>
  <PresentationFormat>Широкоэкранный</PresentationFormat>
  <Paragraphs>409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7" baseType="lpstr">
      <vt:lpstr>Aharoni</vt:lpstr>
      <vt:lpstr>Arial</vt:lpstr>
      <vt:lpstr>Arial Black</vt:lpstr>
      <vt:lpstr>Calibri</vt:lpstr>
      <vt:lpstr>Calibri Light</vt:lpstr>
      <vt:lpstr>Segoe Script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Zolotoy1</cp:lastModifiedBy>
  <cp:revision>119</cp:revision>
  <dcterms:created xsi:type="dcterms:W3CDTF">2018-10-24T17:31:50Z</dcterms:created>
  <dcterms:modified xsi:type="dcterms:W3CDTF">2018-11-01T09:07:50Z</dcterms:modified>
</cp:coreProperties>
</file>